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60" r:id="rId5"/>
    <p:sldId id="262" r:id="rId6"/>
    <p:sldId id="275" r:id="rId7"/>
    <p:sldId id="261" r:id="rId8"/>
    <p:sldId id="276" r:id="rId9"/>
    <p:sldId id="277" r:id="rId10"/>
    <p:sldId id="273" r:id="rId11"/>
    <p:sldId id="263" r:id="rId12"/>
    <p:sldId id="278" r:id="rId13"/>
    <p:sldId id="279" r:id="rId14"/>
    <p:sldId id="268" r:id="rId15"/>
    <p:sldId id="264" r:id="rId16"/>
    <p:sldId id="267" r:id="rId17"/>
    <p:sldId id="280" r:id="rId18"/>
    <p:sldId id="281" r:id="rId19"/>
    <p:sldId id="265" r:id="rId20"/>
    <p:sldId id="266" r:id="rId21"/>
    <p:sldId id="282" r:id="rId22"/>
    <p:sldId id="284" r:id="rId23"/>
    <p:sldId id="285" r:id="rId24"/>
    <p:sldId id="286" r:id="rId25"/>
    <p:sldId id="287" r:id="rId26"/>
    <p:sldId id="259" r:id="rId27"/>
    <p:sldId id="289" r:id="rId28"/>
    <p:sldId id="290" r:id="rId29"/>
    <p:sldId id="283" r:id="rId30"/>
    <p:sldId id="270" r:id="rId31"/>
    <p:sldId id="271" r:id="rId32"/>
    <p:sldId id="272"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1pPr>
    <a:lvl2pPr marL="0" marR="0" indent="4572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2pPr>
    <a:lvl3pPr marL="0" marR="0" indent="9144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3pPr>
    <a:lvl4pPr marL="0" marR="0" indent="13716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4pPr>
    <a:lvl5pPr marL="0" marR="0" indent="18288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5pPr>
    <a:lvl6pPr marL="0" marR="0" indent="22860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6pPr>
    <a:lvl7pPr marL="0" marR="0" indent="27432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7pPr>
    <a:lvl8pPr marL="0" marR="0" indent="32004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8pPr>
    <a:lvl9pPr marL="0" marR="0" indent="365760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solidFill>
                <a:srgbClr val="000000"/>
              </a:solidFill>
              <a:prstDash val="solid"/>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000000"/>
              </a:solidFill>
              <a:prstDash val="solid"/>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chemeClr val="accent1">
              <a:hueOff val="114395"/>
              <a:lumOff val="-24975"/>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0"/>
    <p:restoredTop sz="86307" autoAdjust="0"/>
  </p:normalViewPr>
  <p:slideViewPr>
    <p:cSldViewPr snapToGrid="0" snapToObjects="1" showGuides="1">
      <p:cViewPr varScale="1">
        <p:scale>
          <a:sx n="37" d="100"/>
          <a:sy n="37" d="100"/>
        </p:scale>
        <p:origin x="1018" y="19"/>
      </p:cViewPr>
      <p:guideLst>
        <p:guide orient="horz" pos="4320"/>
        <p:guide pos="76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1143000" y="685800"/>
            <a:ext cx="4572000" cy="3429000"/>
          </a:xfrm>
          <a:prstGeom prst="rect">
            <a:avLst/>
          </a:prstGeom>
        </p:spPr>
        <p:txBody>
          <a:bodyPr/>
          <a:lstStyle/>
          <a:p>
            <a:endParaRPr/>
          </a:p>
        </p:txBody>
      </p:sp>
      <p:sp>
        <p:nvSpPr>
          <p:cNvPr id="246" name="Shape 24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PRAY!!!</a:t>
            </a:r>
          </a:p>
        </p:txBody>
      </p:sp>
    </p:spTree>
    <p:extLst>
      <p:ext uri="{BB962C8B-B14F-4D97-AF65-F5344CB8AC3E}">
        <p14:creationId xmlns:p14="http://schemas.microsoft.com/office/powerpoint/2010/main" val="295139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10 mins</a:t>
            </a:r>
          </a:p>
          <a:p>
            <a:r>
              <a:rPr lang="en-US" dirty="0"/>
              <a:t>Why Call</a:t>
            </a:r>
          </a:p>
          <a:p>
            <a:r>
              <a:rPr lang="en-US" dirty="0"/>
              <a:t>2nd best way to build relationship (1st is face to face)</a:t>
            </a:r>
          </a:p>
          <a:p>
            <a:r>
              <a:rPr lang="en-US" dirty="0"/>
              <a:t>personal touch.</a:t>
            </a:r>
          </a:p>
          <a:p>
            <a:r>
              <a:rPr lang="en-US" dirty="0"/>
              <a:t>Easier to gauge interest, sincerity</a:t>
            </a:r>
          </a:p>
          <a:p>
            <a:r>
              <a:rPr lang="en-US" dirty="0"/>
              <a:t>Uplifting and encouraging</a:t>
            </a:r>
          </a:p>
          <a:p>
            <a:endParaRPr lang="en-US" dirty="0"/>
          </a:p>
          <a:p>
            <a:r>
              <a:rPr lang="en-US" dirty="0"/>
              <a:t>Stop sharing and open for questions!</a:t>
            </a:r>
          </a:p>
          <a:p>
            <a:endParaRPr lang="en-US" dirty="0"/>
          </a:p>
          <a:p>
            <a:endParaRPr lang="en-US" dirty="0"/>
          </a:p>
        </p:txBody>
      </p:sp>
    </p:spTree>
    <p:extLst>
      <p:ext uri="{BB962C8B-B14F-4D97-AF65-F5344CB8AC3E}">
        <p14:creationId xmlns:p14="http://schemas.microsoft.com/office/powerpoint/2010/main" val="3293912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1-2 mins</a:t>
            </a:r>
          </a:p>
          <a:p>
            <a:r>
              <a:rPr lang="en-US" dirty="0"/>
              <a:t>Telemarketing feels painful and extremely negative.  We will address how to help people realize you are not a telemarketer</a:t>
            </a:r>
          </a:p>
          <a:p>
            <a:endParaRPr lang="en-US" dirty="0"/>
          </a:p>
          <a:p>
            <a:r>
              <a:rPr lang="en-US" dirty="0"/>
              <a:t>Guilt or manipulation results in people saying yes but who probably do very little or nothing at all</a:t>
            </a:r>
          </a:p>
          <a:p>
            <a:endParaRPr lang="en-US" dirty="0"/>
          </a:p>
        </p:txBody>
      </p:sp>
    </p:spTree>
    <p:extLst>
      <p:ext uri="{BB962C8B-B14F-4D97-AF65-F5344CB8AC3E}">
        <p14:creationId xmlns:p14="http://schemas.microsoft.com/office/powerpoint/2010/main" val="4066632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a:t>
            </a:r>
          </a:p>
          <a:p>
            <a:r>
              <a:rPr lang="en-US" dirty="0"/>
              <a:t>You can gloss over these by briefly introducing and on the next slide go into more detail using the script enclosed in their packet.  </a:t>
            </a:r>
          </a:p>
          <a:p>
            <a:r>
              <a:rPr lang="en-US" dirty="0"/>
              <a:t>Or you can walk them through the script here and model each element.  </a:t>
            </a:r>
          </a:p>
          <a:p>
            <a:r>
              <a:rPr lang="en-US" dirty="0"/>
              <a:t> The danger in doing to much is you spend a lot of time explaining and not as much on practicing.  Use your discernment in judging the best approach.  </a:t>
            </a:r>
          </a:p>
          <a:p>
            <a:endParaRPr lang="en-US" dirty="0"/>
          </a:p>
          <a:p>
            <a:r>
              <a:rPr lang="en-US" dirty="0"/>
              <a:t>Below are notes Keith Tully uses for this slide:</a:t>
            </a:r>
          </a:p>
          <a:p>
            <a:endParaRPr lang="en-US" dirty="0"/>
          </a:p>
          <a:p>
            <a:r>
              <a:rPr lang="en-US" dirty="0"/>
              <a:t>Our heart now is to prepare you to make calls to someone who has been to a Weekend to Remember.   For many of us this is scary.   I have been making calls for 25 years and I still pray before each call asking God for courage.   By the time we are done today, I believe you will be confident that you can approach someone who has attended a WTR OR someone in your personal network with confidence.  </a:t>
            </a:r>
          </a:p>
          <a:p>
            <a:endParaRPr lang="en-US" dirty="0"/>
          </a:p>
          <a:p>
            <a:r>
              <a:rPr lang="en-US" dirty="0"/>
              <a:t>Your first step is your introduction.   You will always want to introduce yourself as a volunteer.   When couples receive your call, what are they going to think that you are? (a telemarketer)  Introducing yourself as “a volunteer for the Orlando FL Weekend to Remember team” will start to bring their walls down.   </a:t>
            </a:r>
          </a:p>
          <a:p>
            <a:endParaRPr lang="en-US" dirty="0"/>
          </a:p>
          <a:p>
            <a:r>
              <a:rPr lang="en-US" dirty="0"/>
              <a:t>And we always begin by asking if they have a few minutes to talk.   You may say, “the Weekend to Remember is coming back to Orlando this next spring.   At the getaway last year, you indicated a desire to invite other couples.  Do you have a few minutes to talk now?”   We ask permission to honor the ones we are calling.  The word of God encourages us to “honor one another above yourselves.”   When we honor them, we reflect Christ.   If they don’t have time right then, ask them for a better time to call back.   If they give you a time, make sure it works for you too and be diligent to call back right at that time.  If we call back right when we tell them we will, what does that communicate? (respect, integrity, and urgency).   </a:t>
            </a:r>
          </a:p>
          <a:p>
            <a:endParaRPr lang="en-US" dirty="0"/>
          </a:p>
          <a:p>
            <a:r>
              <a:rPr lang="en-US" dirty="0"/>
              <a:t>Some of your calls will simply be divine appointments.   The couple may be separated.   They may be divorced.  The person may have just found out they have cancer or just been fired.   Simply stop, listen, encourage, and ask them if you can pray for them.   After praying, get permission to share the prayer request with our intercessory team and ask them if you can call back to follow up.    When Jesus gave us that encouragement to “pray for the harvesters”, he was in the middle of the crowds teaching, healing, and comforting.   May we be like Jesus – working strategically for the harvesters and yet not missing a single person God puts in front of us.</a:t>
            </a:r>
          </a:p>
          <a:p>
            <a:endParaRPr lang="en-US" dirty="0"/>
          </a:p>
          <a:p>
            <a:r>
              <a:rPr lang="en-US" dirty="0"/>
              <a:t>After we have permission to talk, we begin by asking how the Weekend to Remember went for them.  If they simply say fine, then share our story of how the WTR impacted you.   This is quick – 30 seconds or less – and ends in an open ended question – How did the WTR impact you and your marriage.   The hope is to change this from a call from someone they do not know to a personal call very quickly.   God lives in your testimony.   As they hear your testimony and remember what God did for them, the Holy Spirit has the opportunity to stir their hearts.  As they share, you “listen actively”.  After they have shared, we take what God did for them and connect it to the great need all around them.   If God taught them how to listen to their wives for the first time, we want them to understand that there are hundreds of men around them who need to learn that too.   This leads us to the ASK.  Five steps of the outline to the ask.   We are going to go into them in more detail and practice them together.  But before we move on, let’s say these five together  “1 – Introduce &amp; Ask permission  2 – Share your story 3 – Hear their story  4 – Connect their story to the need around them  5) Ask</a:t>
            </a:r>
          </a:p>
          <a:p>
            <a:endParaRPr lang="en-US" dirty="0"/>
          </a:p>
        </p:txBody>
      </p:sp>
    </p:spTree>
    <p:extLst>
      <p:ext uri="{BB962C8B-B14F-4D97-AF65-F5344CB8AC3E}">
        <p14:creationId xmlns:p14="http://schemas.microsoft.com/office/powerpoint/2010/main" val="3543995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Time needed:  25 minutes </a:t>
            </a:r>
          </a:p>
          <a:p>
            <a:r>
              <a:rPr lang="en-US" dirty="0"/>
              <a:t>May need to model it before setting them loose. (Depends on if you went over the script on previous slide. ) (Remember if both of you are going to make contacts, then both go through the practice calls as the coach.  If only one of you is going to be doing the contacting, then you go over the call 3-4 times.)</a:t>
            </a:r>
          </a:p>
          <a:p>
            <a:r>
              <a:rPr lang="en-US" dirty="0"/>
              <a:t>Walk through the script in the packet.  Go through each of the five areas either one at a time explaining the thinking in each one.  (This may be new material or just a review depending on the volunteer group.) Be careful not to be long winded.  Be concise, answer questions and move on.  Make sure the majority of your time is spent on the activity not on your explanation. Their practice time is more beneficial than your sharing your knowledge.  This is about them learning and growing.  </a:t>
            </a:r>
          </a:p>
          <a:p>
            <a:r>
              <a:rPr lang="en-US" dirty="0"/>
              <a:t>Then give the group some time to read through their scripts individually and then split in to groups of 2 to practice. </a:t>
            </a:r>
          </a:p>
          <a:p>
            <a:r>
              <a:rPr lang="en-US" dirty="0"/>
              <a:t> Rep should then walk around listening and coaching.  Pick two people to model in front of group after practice time.</a:t>
            </a:r>
          </a:p>
          <a:p>
            <a:r>
              <a:rPr lang="en-US" dirty="0"/>
              <a:t>Have group critique overall role play of two people.  (WHEN BACK TOGETHER, ASK HOW IT WENT, AND WHAT QUESTIONS CAME UP)</a:t>
            </a:r>
          </a:p>
          <a:p>
            <a:endParaRPr lang="en-US" dirty="0"/>
          </a:p>
        </p:txBody>
      </p:sp>
    </p:spTree>
    <p:extLst>
      <p:ext uri="{BB962C8B-B14F-4D97-AF65-F5344CB8AC3E}">
        <p14:creationId xmlns:p14="http://schemas.microsoft.com/office/powerpoint/2010/main" val="75762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10 mins &amp; 2 min. for sharing</a:t>
            </a:r>
          </a:p>
          <a:p>
            <a:r>
              <a:rPr lang="en-US" dirty="0"/>
              <a:t>Remember a voicemail is a great way to connect.  (However most people will not call you back no matter their passion)</a:t>
            </a:r>
          </a:p>
          <a:p>
            <a:r>
              <a:rPr lang="en-US" dirty="0"/>
              <a:t>Leaving a message is vital and important.  Great way to connect.  Be clear and concise. Leave name why you are calling, that you will call back, and end with name and number to call back.</a:t>
            </a:r>
          </a:p>
          <a:p>
            <a:r>
              <a:rPr lang="en-US" dirty="0"/>
              <a:t>Be encouraging but short.  Ask: do you listen to 2 min messages on your voicemail?  Rarely.   </a:t>
            </a:r>
          </a:p>
          <a:p>
            <a:endParaRPr lang="en-US" dirty="0"/>
          </a:p>
          <a:p>
            <a:r>
              <a:rPr lang="en-US" dirty="0"/>
              <a:t>STOP SHARING AND OPEN FOR COMMENTS/QUESTIONS</a:t>
            </a:r>
          </a:p>
          <a:p>
            <a:endParaRPr lang="en-US" dirty="0"/>
          </a:p>
        </p:txBody>
      </p:sp>
    </p:spTree>
    <p:extLst>
      <p:ext uri="{BB962C8B-B14F-4D97-AF65-F5344CB8AC3E}">
        <p14:creationId xmlns:p14="http://schemas.microsoft.com/office/powerpoint/2010/main" val="2665904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  Depends on group and their comfort with text and email</a:t>
            </a:r>
          </a:p>
          <a:p>
            <a:endParaRPr lang="en-US" dirty="0"/>
          </a:p>
          <a:p>
            <a:r>
              <a:rPr lang="en-US" dirty="0"/>
              <a:t>Use Text to set up time to call/connect.  Check on interest.  Key point is to look at demographic of persons.  Older generation may respond to text by wanting to set up call.  Younger people prefer engaging only through text.  However, a phone call is still better to have at some point.  See text templates in packet</a:t>
            </a:r>
          </a:p>
          <a:p>
            <a:endParaRPr lang="en-US" dirty="0"/>
          </a:p>
          <a:p>
            <a:r>
              <a:rPr lang="en-US" dirty="0"/>
              <a:t>Email-great way to connect with people to see if they will engage.  Use email to engage by sending one after leaving a message.  Short and concise like leaving a message is best.  See email templates in packet</a:t>
            </a:r>
          </a:p>
          <a:p>
            <a:endParaRPr lang="en-US" dirty="0"/>
          </a:p>
        </p:txBody>
      </p:sp>
    </p:spTree>
    <p:extLst>
      <p:ext uri="{BB962C8B-B14F-4D97-AF65-F5344CB8AC3E}">
        <p14:creationId xmlns:p14="http://schemas.microsoft.com/office/powerpoint/2010/main" val="377427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a:t>
            </a:r>
          </a:p>
          <a:p>
            <a:endParaRPr lang="en-US" dirty="0"/>
          </a:p>
          <a:p>
            <a:r>
              <a:rPr lang="en-US" dirty="0"/>
              <a:t>Email-great way to connect with people to see if they will engage.  Use email to engage by sending one after leaving a message. See email templates in packet</a:t>
            </a:r>
          </a:p>
          <a:p>
            <a:endParaRPr lang="en-US" dirty="0"/>
          </a:p>
        </p:txBody>
      </p:sp>
    </p:spTree>
    <p:extLst>
      <p:ext uri="{BB962C8B-B14F-4D97-AF65-F5344CB8AC3E}">
        <p14:creationId xmlns:p14="http://schemas.microsoft.com/office/powerpoint/2010/main" val="2996805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a:t>
            </a:r>
          </a:p>
          <a:p>
            <a:r>
              <a:rPr lang="en-US" dirty="0"/>
              <a:t>Self explanatory slide</a:t>
            </a:r>
          </a:p>
          <a:p>
            <a:endParaRPr lang="en-US" dirty="0"/>
          </a:p>
        </p:txBody>
      </p:sp>
    </p:spTree>
    <p:extLst>
      <p:ext uri="{BB962C8B-B14F-4D97-AF65-F5344CB8AC3E}">
        <p14:creationId xmlns:p14="http://schemas.microsoft.com/office/powerpoint/2010/main" val="2546972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8 mins</a:t>
            </a:r>
          </a:p>
          <a:p>
            <a:r>
              <a:rPr lang="en-US" dirty="0"/>
              <a:t>Activity: Have the group identify as many objections or challenges they can think of.  You may need to start with an obvious one to get them thinking.</a:t>
            </a:r>
          </a:p>
          <a:p>
            <a:r>
              <a:rPr lang="en-US" dirty="0"/>
              <a:t>If the group is new and may struggle coming up with some you may have to have a list prepared in advance to review</a:t>
            </a:r>
          </a:p>
          <a:p>
            <a:r>
              <a:rPr lang="en-US" dirty="0"/>
              <a:t>Divide challenges up among group and have them come up with ideas to potentially overcome</a:t>
            </a:r>
          </a:p>
          <a:p>
            <a:r>
              <a:rPr lang="en-US" dirty="0"/>
              <a:t>If the person says no then they are done.  However, people may just need a bit of encouragement to say yes without manipulating or guilt.</a:t>
            </a:r>
          </a:p>
          <a:p>
            <a:endParaRPr lang="en-US" dirty="0"/>
          </a:p>
          <a:p>
            <a:r>
              <a:rPr lang="en-US" dirty="0"/>
              <a:t>Share ideas with group. May use common objection document on Volunteer website.</a:t>
            </a:r>
          </a:p>
          <a:p>
            <a:endParaRPr lang="en-US" dirty="0"/>
          </a:p>
          <a:p>
            <a:r>
              <a:rPr lang="en-US" dirty="0"/>
              <a:t>Common Objections document (http://volunteer.familylife.com/overcomingobjections/)</a:t>
            </a:r>
          </a:p>
          <a:p>
            <a:endParaRPr lang="en-US" dirty="0"/>
          </a:p>
          <a:p>
            <a:r>
              <a:rPr lang="en-US" dirty="0"/>
              <a:t>Ask questions on next page!!!! DON’T switch slides yet!</a:t>
            </a:r>
          </a:p>
          <a:p>
            <a:endParaRPr lang="en-US" dirty="0"/>
          </a:p>
          <a:p>
            <a:endParaRPr lang="en-US" dirty="0"/>
          </a:p>
          <a:p>
            <a:endParaRPr lang="en-US" dirty="0"/>
          </a:p>
        </p:txBody>
      </p:sp>
    </p:spTree>
    <p:extLst>
      <p:ext uri="{BB962C8B-B14F-4D97-AF65-F5344CB8AC3E}">
        <p14:creationId xmlns:p14="http://schemas.microsoft.com/office/powerpoint/2010/main" val="2957731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a:t>
            </a:r>
          </a:p>
          <a:p>
            <a:r>
              <a:rPr lang="en-US" dirty="0"/>
              <a:t>Discussion format.  Ask them questions as part of reviewing.  Get them engaged.  You may be losing them at this point in training.</a:t>
            </a:r>
          </a:p>
          <a:p>
            <a:r>
              <a:rPr lang="en-US" dirty="0"/>
              <a:t>Why review this.  Very important part of training.  Probably most important.  </a:t>
            </a:r>
          </a:p>
          <a:p>
            <a:r>
              <a:rPr lang="en-US" dirty="0"/>
              <a:t>Ask questions of each. </a:t>
            </a:r>
          </a:p>
          <a:p>
            <a:r>
              <a:rPr lang="en-US" dirty="0"/>
              <a:t> </a:t>
            </a:r>
          </a:p>
          <a:p>
            <a:r>
              <a:rPr lang="en-US" dirty="0"/>
              <a:t>What does number 1 sound like? Open the door for conversation</a:t>
            </a:r>
          </a:p>
          <a:p>
            <a:r>
              <a:rPr lang="en-US" dirty="0"/>
              <a:t> </a:t>
            </a:r>
          </a:p>
          <a:p>
            <a:r>
              <a:rPr lang="en-US" dirty="0"/>
              <a:t>Why is hearing their story important? People love to talk about themselves.  Builds connection/relationship. Opens door to help them see need around them.</a:t>
            </a:r>
          </a:p>
          <a:p>
            <a:endParaRPr lang="en-US" dirty="0"/>
          </a:p>
          <a:p>
            <a:r>
              <a:rPr lang="en-US" dirty="0"/>
              <a:t>Why a 30 second story?  Connecting</a:t>
            </a:r>
          </a:p>
          <a:p>
            <a:endParaRPr lang="en-US" dirty="0"/>
          </a:p>
          <a:p>
            <a:r>
              <a:rPr lang="en-US" dirty="0"/>
              <a:t>How do you connect their story to the need around them.</a:t>
            </a:r>
          </a:p>
          <a:p>
            <a:r>
              <a:rPr lang="en-US" dirty="0"/>
              <a:t>Why ask?  Finality.  Nothing happens if you don’t ask.  Great call but no fruit.  They asked us to call them.</a:t>
            </a:r>
          </a:p>
          <a:p>
            <a:endParaRPr lang="en-US" dirty="0"/>
          </a:p>
        </p:txBody>
      </p:sp>
    </p:spTree>
    <p:extLst>
      <p:ext uri="{BB962C8B-B14F-4D97-AF65-F5344CB8AC3E}">
        <p14:creationId xmlns:p14="http://schemas.microsoft.com/office/powerpoint/2010/main" val="840369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minute)</a:t>
            </a:r>
          </a:p>
          <a:p>
            <a:endParaRPr lang="en-US" dirty="0"/>
          </a:p>
          <a:p>
            <a:r>
              <a:rPr lang="en-US" dirty="0"/>
              <a:t>2-3 minutes or so intro.  30 second testimony/story is part of the time</a:t>
            </a:r>
          </a:p>
          <a:p>
            <a:r>
              <a:rPr lang="en-US" dirty="0"/>
              <a:t>Included Family photo if desired</a:t>
            </a:r>
          </a:p>
          <a:p>
            <a:r>
              <a:rPr lang="en-US" dirty="0"/>
              <a:t>Life prior to FL, Years at FL, Current role, Passion for role</a:t>
            </a:r>
          </a:p>
          <a:p>
            <a:r>
              <a:rPr lang="en-US" dirty="0"/>
              <a:t>ICEBREAKER activity may be appropriate at this point</a:t>
            </a:r>
          </a:p>
          <a:p>
            <a:endParaRPr lang="en-US" dirty="0"/>
          </a:p>
        </p:txBody>
      </p:sp>
    </p:spTree>
    <p:extLst>
      <p:ext uri="{BB962C8B-B14F-4D97-AF65-F5344CB8AC3E}">
        <p14:creationId xmlns:p14="http://schemas.microsoft.com/office/powerpoint/2010/main" val="942194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mins</a:t>
            </a:r>
          </a:p>
          <a:p>
            <a:r>
              <a:rPr lang="en-US" dirty="0"/>
              <a:t>This is less discussion and more lecture</a:t>
            </a:r>
          </a:p>
          <a:p>
            <a:endParaRPr lang="en-US" dirty="0"/>
          </a:p>
          <a:p>
            <a:r>
              <a:rPr lang="en-US" dirty="0"/>
              <a:t>When it comes to making these contacts:</a:t>
            </a:r>
          </a:p>
          <a:p>
            <a:r>
              <a:rPr lang="en-US" dirty="0"/>
              <a:t>Let me encourage you to be intentional and set an evening of the week that you will make contacts.  If you don’t, chances are you never will. If you are thinking “I’ll make those calls tomorrow, this is what tomorrow means.”</a:t>
            </a:r>
          </a:p>
          <a:p>
            <a:endParaRPr lang="en-US" dirty="0"/>
          </a:p>
        </p:txBody>
      </p:sp>
    </p:spTree>
    <p:extLst>
      <p:ext uri="{BB962C8B-B14F-4D97-AF65-F5344CB8AC3E}">
        <p14:creationId xmlns:p14="http://schemas.microsoft.com/office/powerpoint/2010/main" val="4208772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mins</a:t>
            </a:r>
          </a:p>
          <a:p>
            <a:r>
              <a:rPr lang="en-US" dirty="0"/>
              <a:t>Plan and Prioritize:</a:t>
            </a:r>
          </a:p>
          <a:p>
            <a:r>
              <a:rPr lang="en-US" dirty="0"/>
              <a:t>Get out your calendar.  What is the best night to call for your schedule? Take a minute and look at your schedule and think thru your schedule and pick a night.   </a:t>
            </a:r>
          </a:p>
          <a:p>
            <a:r>
              <a:rPr lang="en-US" dirty="0"/>
              <a:t>Share time expectations per week</a:t>
            </a:r>
          </a:p>
          <a:p>
            <a:endParaRPr lang="en-US" dirty="0"/>
          </a:p>
        </p:txBody>
      </p:sp>
    </p:spTree>
    <p:extLst>
      <p:ext uri="{BB962C8B-B14F-4D97-AF65-F5344CB8AC3E}">
        <p14:creationId xmlns:p14="http://schemas.microsoft.com/office/powerpoint/2010/main" val="24751931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mins</a:t>
            </a:r>
          </a:p>
          <a:p>
            <a:r>
              <a:rPr lang="en-US" dirty="0"/>
              <a:t>Use these verses or ones you prefer.  Let the Spirit lead</a:t>
            </a:r>
          </a:p>
          <a:p>
            <a:endParaRPr lang="en-US" dirty="0"/>
          </a:p>
        </p:txBody>
      </p:sp>
    </p:spTree>
    <p:extLst>
      <p:ext uri="{BB962C8B-B14F-4D97-AF65-F5344CB8AC3E}">
        <p14:creationId xmlns:p14="http://schemas.microsoft.com/office/powerpoint/2010/main" val="335570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min.</a:t>
            </a:r>
          </a:p>
          <a:p>
            <a:endParaRPr lang="en-US" dirty="0"/>
          </a:p>
        </p:txBody>
      </p:sp>
    </p:spTree>
    <p:extLst>
      <p:ext uri="{BB962C8B-B14F-4D97-AF65-F5344CB8AC3E}">
        <p14:creationId xmlns:p14="http://schemas.microsoft.com/office/powerpoint/2010/main" val="607067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a:t>
            </a:r>
          </a:p>
          <a:p>
            <a:endParaRPr lang="en-US" dirty="0"/>
          </a:p>
          <a:p>
            <a:r>
              <a:rPr lang="en-US" dirty="0"/>
              <a:t>As I have gotten older I think I have simply realized how incapable I really am without God, so I pray before every call I make, whether it is raising support, calling potential GC’s, coaching GC,’s, etc.</a:t>
            </a:r>
          </a:p>
          <a:p>
            <a:endParaRPr lang="en-US" dirty="0"/>
          </a:p>
          <a:p>
            <a:r>
              <a:rPr lang="en-US" dirty="0"/>
              <a:t>Lay out &amp; review personal info on calling sheet – layout &amp; review calling guide – lay out &amp; review leaving message</a:t>
            </a:r>
          </a:p>
          <a:p>
            <a:endParaRPr lang="en-US" dirty="0"/>
          </a:p>
        </p:txBody>
      </p:sp>
    </p:spTree>
    <p:extLst>
      <p:ext uri="{BB962C8B-B14F-4D97-AF65-F5344CB8AC3E}">
        <p14:creationId xmlns:p14="http://schemas.microsoft.com/office/powerpoint/2010/main" val="2132059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1 min.</a:t>
            </a:r>
          </a:p>
        </p:txBody>
      </p:sp>
    </p:spTree>
    <p:extLst>
      <p:ext uri="{BB962C8B-B14F-4D97-AF65-F5344CB8AC3E}">
        <p14:creationId xmlns:p14="http://schemas.microsoft.com/office/powerpoint/2010/main" val="2732072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min.</a:t>
            </a:r>
          </a:p>
          <a:p>
            <a:endParaRPr lang="en-US" dirty="0"/>
          </a:p>
        </p:txBody>
      </p:sp>
    </p:spTree>
    <p:extLst>
      <p:ext uri="{BB962C8B-B14F-4D97-AF65-F5344CB8AC3E}">
        <p14:creationId xmlns:p14="http://schemas.microsoft.com/office/powerpoint/2010/main" val="96030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3 min.</a:t>
            </a:r>
          </a:p>
          <a:p>
            <a:endParaRPr lang="en-US" dirty="0"/>
          </a:p>
          <a:p>
            <a:r>
              <a:rPr lang="en-US" dirty="0"/>
              <a:t>Since 80% won’t answer the phone – 2 KEY OPPORTUNITIES -      1)	LEAVE A GREAT VOICE MAIL MESSAGE</a:t>
            </a:r>
          </a:p>
          <a:p>
            <a:endParaRPr lang="en-US" dirty="0"/>
          </a:p>
          <a:p>
            <a:r>
              <a:rPr lang="en-US" dirty="0"/>
              <a:t>2)AFTER EMAIL, IF NO RESPONSE IN THE NEXT 24 HOURS, THEN TEXT.  THAT MAKES ONE ATTEMPT.         </a:t>
            </a:r>
          </a:p>
          <a:p>
            <a:endParaRPr lang="en-US" dirty="0"/>
          </a:p>
          <a:p>
            <a:r>
              <a:rPr lang="en-US" dirty="0"/>
              <a:t>MANY PEOPLE THAT DID NOT RESPOND TO EITHER PHONE CALL OR EMAIL, RESPONDED ALMOST IMMEDIATELY TO TEXT</a:t>
            </a:r>
          </a:p>
          <a:p>
            <a:endParaRPr lang="en-US" dirty="0"/>
          </a:p>
          <a:p>
            <a:r>
              <a:rPr lang="en-US" dirty="0"/>
              <a:t>5 MIN BREAK AND OPEN THEIR PERSONAL LINK ON OTHER LAPTOP</a:t>
            </a:r>
          </a:p>
          <a:p>
            <a:endParaRPr lang="en-US" dirty="0"/>
          </a:p>
        </p:txBody>
      </p:sp>
    </p:spTree>
    <p:extLst>
      <p:ext uri="{BB962C8B-B14F-4D97-AF65-F5344CB8AC3E}">
        <p14:creationId xmlns:p14="http://schemas.microsoft.com/office/powerpoint/2010/main" val="1739099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min</a:t>
            </a:r>
          </a:p>
          <a:p>
            <a:r>
              <a:rPr lang="en-US" dirty="0"/>
              <a:t>Two goals of this session</a:t>
            </a:r>
          </a:p>
          <a:p>
            <a:r>
              <a:rPr lang="en-US" dirty="0"/>
              <a:t>Polish our skills on how to connect and have conversations</a:t>
            </a:r>
          </a:p>
          <a:p>
            <a:r>
              <a:rPr lang="en-US" dirty="0"/>
              <a:t>Refresh on how to use the tools (Calling guidelines &amp; GC Mobile)</a:t>
            </a:r>
          </a:p>
          <a:p>
            <a:endParaRPr lang="en-US" dirty="0"/>
          </a:p>
        </p:txBody>
      </p:sp>
    </p:spTree>
    <p:extLst>
      <p:ext uri="{BB962C8B-B14F-4D97-AF65-F5344CB8AC3E}">
        <p14:creationId xmlns:p14="http://schemas.microsoft.com/office/powerpoint/2010/main" val="2802240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mins</a:t>
            </a:r>
          </a:p>
          <a:p>
            <a:r>
              <a:rPr lang="en-US" dirty="0"/>
              <a:t>Goals for having a Conversation</a:t>
            </a:r>
          </a:p>
          <a:p>
            <a:r>
              <a:rPr lang="en-US" dirty="0"/>
              <a:t>Why we invite (Casting Vision)</a:t>
            </a:r>
          </a:p>
          <a:p>
            <a:endParaRPr lang="en-US" dirty="0"/>
          </a:p>
        </p:txBody>
      </p:sp>
    </p:spTree>
    <p:extLst>
      <p:ext uri="{BB962C8B-B14F-4D97-AF65-F5344CB8AC3E}">
        <p14:creationId xmlns:p14="http://schemas.microsoft.com/office/powerpoint/2010/main" val="169739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minutes)</a:t>
            </a:r>
          </a:p>
          <a:p>
            <a:endParaRPr lang="en-US" dirty="0"/>
          </a:p>
          <a:p>
            <a:r>
              <a:rPr lang="en-US" dirty="0"/>
              <a:t>In this session I want us to concentrate on Discovering Group Coordinators!</a:t>
            </a:r>
          </a:p>
          <a:p>
            <a:endParaRPr lang="en-US" dirty="0"/>
          </a:p>
          <a:p>
            <a:r>
              <a:rPr lang="en-US" dirty="0"/>
              <a:t>We are a grassroots ministry.  Without our soldiers on the ground we can’t win the war. </a:t>
            </a:r>
          </a:p>
          <a:p>
            <a:endParaRPr lang="en-US" dirty="0"/>
          </a:p>
          <a:p>
            <a:endParaRPr lang="en-US" dirty="0"/>
          </a:p>
          <a:p>
            <a:r>
              <a:rPr lang="en-US" dirty="0"/>
              <a:t>You may be thinking “We’re just making phone calls.”  Let me tell you a short story!</a:t>
            </a:r>
          </a:p>
          <a:p>
            <a:endParaRPr lang="en-US" dirty="0"/>
          </a:p>
          <a:p>
            <a:r>
              <a:rPr lang="en-US" dirty="0"/>
              <a:t>One is hauling bricks</a:t>
            </a:r>
          </a:p>
          <a:p>
            <a:endParaRPr lang="en-US" dirty="0"/>
          </a:p>
          <a:p>
            <a:r>
              <a:rPr lang="en-US" dirty="0"/>
              <a:t>The other one is building a cathedral  -  WHAT IS THE DIFFERENCE BTW the TWO?     VISION!!!</a:t>
            </a:r>
          </a:p>
          <a:p>
            <a:endParaRPr lang="en-US" dirty="0"/>
          </a:p>
          <a:p>
            <a:r>
              <a:rPr lang="en-US" dirty="0"/>
              <a:t>What you do has a tremendous eternal impact.  I know that you know this or you would not be here.</a:t>
            </a:r>
          </a:p>
          <a:p>
            <a:endParaRPr lang="en-US" dirty="0"/>
          </a:p>
        </p:txBody>
      </p:sp>
    </p:spTree>
    <p:extLst>
      <p:ext uri="{BB962C8B-B14F-4D97-AF65-F5344CB8AC3E}">
        <p14:creationId xmlns:p14="http://schemas.microsoft.com/office/powerpoint/2010/main" val="3869653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 mins to model and explain &amp; 8 minutes for writing out and sharing with partner)</a:t>
            </a:r>
          </a:p>
          <a:p>
            <a:r>
              <a:rPr lang="en-US" dirty="0"/>
              <a:t>PRE-ASSIGNMENT: You should have begun your 30 second story prior to tonight. Use what you have</a:t>
            </a:r>
          </a:p>
          <a:p>
            <a:r>
              <a:rPr lang="en-US" dirty="0"/>
              <a:t>Why a 30 second story? Connecting, building common ground/relationship</a:t>
            </a:r>
          </a:p>
          <a:p>
            <a:r>
              <a:rPr lang="en-US" dirty="0"/>
              <a:t>Model 30 sec story. Highlight points to include in story. PAGE 5 IN THE NOTES.</a:t>
            </a:r>
          </a:p>
          <a:p>
            <a:r>
              <a:rPr lang="en-US" dirty="0"/>
              <a:t>Give group time to share 30 second story with one another.  Have them time each other.</a:t>
            </a:r>
          </a:p>
          <a:p>
            <a:r>
              <a:rPr lang="en-US" dirty="0"/>
              <a:t>Score on meeting time limit, clear concise story.</a:t>
            </a:r>
          </a:p>
          <a:p>
            <a:r>
              <a:rPr lang="en-US" dirty="0"/>
              <a:t>Ask them to practice up to 3 times.  If they need more practice may need to take off line to work with WTRD.</a:t>
            </a:r>
          </a:p>
          <a:p>
            <a:r>
              <a:rPr lang="en-US" dirty="0"/>
              <a:t>Have one or two people share with the group.</a:t>
            </a:r>
          </a:p>
          <a:p>
            <a:endParaRPr lang="en-US" dirty="0"/>
          </a:p>
          <a:p>
            <a:r>
              <a:rPr lang="en-US" dirty="0"/>
              <a:t>Stop sharing and open for comments/questions!</a:t>
            </a:r>
          </a:p>
          <a:p>
            <a:endParaRPr lang="en-US" dirty="0"/>
          </a:p>
          <a:p>
            <a:r>
              <a:rPr lang="en-US" dirty="0"/>
              <a:t>WHAT IS A GROUP COORDINATOR?     With a group name you can save a couple $100 on the reg. rate.  For every 5 couples that register using your group name, you can earn a free couples registration to use or to pass on to someone else.</a:t>
            </a:r>
          </a:p>
        </p:txBody>
      </p:sp>
    </p:spTree>
    <p:extLst>
      <p:ext uri="{BB962C8B-B14F-4D97-AF65-F5344CB8AC3E}">
        <p14:creationId xmlns:p14="http://schemas.microsoft.com/office/powerpoint/2010/main" val="4183389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2-3 Mins</a:t>
            </a:r>
          </a:p>
          <a:p>
            <a:r>
              <a:rPr lang="en-US" dirty="0"/>
              <a:t>Use this complimentary registration yourselves or transfer it to another couple.</a:t>
            </a:r>
          </a:p>
          <a:p>
            <a:r>
              <a:rPr lang="en-US" dirty="0"/>
              <a:t>You can offer to the potential GC the savings and they earn a complimentary registration to use or give away.</a:t>
            </a:r>
          </a:p>
          <a:p>
            <a:endParaRPr lang="en-US" dirty="0"/>
          </a:p>
          <a:p>
            <a:r>
              <a:rPr lang="en-US" dirty="0"/>
              <a:t>HALF PRICE OFFER! Write down these dates – Jan. 3-24</a:t>
            </a:r>
          </a:p>
          <a:p>
            <a:endParaRPr lang="en-US" dirty="0"/>
          </a:p>
          <a:p>
            <a:endParaRPr lang="en-US" dirty="0"/>
          </a:p>
        </p:txBody>
      </p:sp>
    </p:spTree>
    <p:extLst>
      <p:ext uri="{BB962C8B-B14F-4D97-AF65-F5344CB8AC3E}">
        <p14:creationId xmlns:p14="http://schemas.microsoft.com/office/powerpoint/2010/main" val="1026424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mins</a:t>
            </a:r>
          </a:p>
          <a:p>
            <a:r>
              <a:rPr lang="en-US" dirty="0"/>
              <a:t>You will notice I use discover GC or invite GC to participate.  I don’t use the word recruit.  Here is why.</a:t>
            </a:r>
          </a:p>
          <a:p>
            <a:endParaRPr lang="en-US" dirty="0"/>
          </a:p>
          <a:p>
            <a:r>
              <a:rPr lang="en-US" dirty="0"/>
              <a:t>We can tend to fall into using secular marketplace terminology, like recruit, advertise, promote.</a:t>
            </a:r>
          </a:p>
          <a:p>
            <a:endParaRPr lang="en-US" dirty="0"/>
          </a:p>
          <a:p>
            <a:r>
              <a:rPr lang="en-US" dirty="0"/>
              <a:t>Use ministry minded words instead of marketplace words.</a:t>
            </a:r>
          </a:p>
          <a:p>
            <a:endParaRPr lang="en-US" dirty="0"/>
          </a:p>
          <a:p>
            <a:r>
              <a:rPr lang="en-US" dirty="0"/>
              <a:t>We want to be intentional about how we communicate.  Words matter  (ANY THOUGHTS?)</a:t>
            </a:r>
          </a:p>
        </p:txBody>
      </p:sp>
    </p:spTree>
    <p:extLst>
      <p:ext uri="{BB962C8B-B14F-4D97-AF65-F5344CB8AC3E}">
        <p14:creationId xmlns:p14="http://schemas.microsoft.com/office/powerpoint/2010/main" val="2299849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 mins)</a:t>
            </a:r>
          </a:p>
          <a:p>
            <a:endParaRPr lang="en-US" dirty="0"/>
          </a:p>
          <a:p>
            <a:r>
              <a:rPr lang="en-US" dirty="0"/>
              <a:t>60-70% of couples who attend a Weekend to Remember do so because someone cared enough to invite them?</a:t>
            </a:r>
          </a:p>
          <a:p>
            <a:r>
              <a:rPr lang="en-US" dirty="0"/>
              <a:t> </a:t>
            </a:r>
          </a:p>
          <a:p>
            <a:r>
              <a:rPr lang="en-US" dirty="0"/>
              <a:t>Last year your work resulted in……….</a:t>
            </a:r>
          </a:p>
          <a:p>
            <a:endParaRPr lang="en-US" dirty="0"/>
          </a:p>
          <a:p>
            <a:r>
              <a:rPr lang="en-US" dirty="0"/>
              <a:t>Your work matters!</a:t>
            </a:r>
          </a:p>
          <a:p>
            <a:r>
              <a:rPr lang="en-US" dirty="0"/>
              <a:t>Your work or labor is not in vain  1 Cor 15:58</a:t>
            </a:r>
          </a:p>
          <a:p>
            <a:endParaRPr lang="en-US" dirty="0"/>
          </a:p>
          <a:p>
            <a:r>
              <a:rPr lang="en-US" dirty="0"/>
              <a:t>EXPLAIN PRE-DISCOVERY EMAILS AND IMPACT!  Talk about calling each one that responded to either say This is _______ and I’m so glad you reactivated your group name in August.  I look forward to touching base with you periodically as we lead up to the WTR to pray for you, get you materials, answer questions, etc.  My number is _____.  OR This is ________ and I’m so glad you reactivated your group name for the Weekend to Remember in Orlando.  I am your local volunteer contact here in the Orlando area.  If you have any questions, need materials, or would like any help at all, please don’t hesitate to call me at ________. </a:t>
            </a:r>
          </a:p>
        </p:txBody>
      </p:sp>
    </p:spTree>
    <p:extLst>
      <p:ext uri="{BB962C8B-B14F-4D97-AF65-F5344CB8AC3E}">
        <p14:creationId xmlns:p14="http://schemas.microsoft.com/office/powerpoint/2010/main" val="12167950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Presentation Title">
    <p:bg>
      <p:bgPr>
        <a:solidFill>
          <a:srgbClr val="006A5B"/>
        </a:solidFill>
        <a:effectLst/>
      </p:bgPr>
    </p:bg>
    <p:spTree>
      <p:nvGrpSpPr>
        <p:cNvPr id="1" name=""/>
        <p:cNvGrpSpPr/>
        <p:nvPr/>
      </p:nvGrpSpPr>
      <p:grpSpPr>
        <a:xfrm>
          <a:off x="0" y="0"/>
          <a:ext cx="0" cy="0"/>
          <a:chOff x="0" y="0"/>
          <a:chExt cx="0" cy="0"/>
        </a:xfrm>
      </p:grpSpPr>
      <p:pic>
        <p:nvPicPr>
          <p:cNvPr id="15" name="Image" descr="Image"/>
          <p:cNvPicPr>
            <a:picLocks noChangeAspect="1"/>
          </p:cNvPicPr>
          <p:nvPr/>
        </p:nvPicPr>
        <p:blipFill>
          <a:blip r:embed="rId2"/>
          <a:stretch>
            <a:fillRect/>
          </a:stretch>
        </p:blipFill>
        <p:spPr>
          <a:xfrm>
            <a:off x="23011406" y="12444806"/>
            <a:ext cx="652299" cy="696015"/>
          </a:xfrm>
          <a:prstGeom prst="rect">
            <a:avLst/>
          </a:prstGeom>
          <a:ln w="12700">
            <a:miter lim="400000"/>
          </a:ln>
        </p:spPr>
      </p:pic>
      <p:pic>
        <p:nvPicPr>
          <p:cNvPr id="16" name="Image" descr="Image"/>
          <p:cNvPicPr>
            <a:picLocks noChangeAspect="1"/>
          </p:cNvPicPr>
          <p:nvPr/>
        </p:nvPicPr>
        <p:blipFill>
          <a:blip r:embed="rId3"/>
          <a:stretch>
            <a:fillRect/>
          </a:stretch>
        </p:blipFill>
        <p:spPr>
          <a:xfrm>
            <a:off x="13179487" y="2571149"/>
            <a:ext cx="13553032" cy="12411670"/>
          </a:xfrm>
          <a:prstGeom prst="rect">
            <a:avLst/>
          </a:prstGeom>
          <a:ln w="12700">
            <a:miter lim="400000"/>
          </a:ln>
        </p:spPr>
      </p:pic>
      <p:pic>
        <p:nvPicPr>
          <p:cNvPr id="17" name="FAM20_RET_Brand Launch Partnership_Logos_RGB-Registered_Primary_White.png" descr="FAM20_RET_Brand Launch Partnership_Logos_RGB-Registered_Primary_White.png"/>
          <p:cNvPicPr>
            <a:picLocks noChangeAspect="1"/>
          </p:cNvPicPr>
          <p:nvPr/>
        </p:nvPicPr>
        <p:blipFill>
          <a:blip r:embed="rId4"/>
          <a:stretch>
            <a:fillRect/>
          </a:stretch>
        </p:blipFill>
        <p:spPr>
          <a:xfrm>
            <a:off x="1091746" y="1148784"/>
            <a:ext cx="8128001" cy="2711502"/>
          </a:xfrm>
          <a:prstGeom prst="rect">
            <a:avLst/>
          </a:prstGeom>
          <a:ln w="12700">
            <a:miter lim="400000"/>
          </a:ln>
        </p:spPr>
      </p:pic>
      <p:sp>
        <p:nvSpPr>
          <p:cNvPr id="18" name="Presentation title"/>
          <p:cNvSpPr txBox="1">
            <a:spLocks noGrp="1"/>
          </p:cNvSpPr>
          <p:nvPr>
            <p:ph type="body" sz="quarter" idx="21"/>
          </p:nvPr>
        </p:nvSpPr>
        <p:spPr>
          <a:xfrm>
            <a:off x="1485899" y="12240362"/>
            <a:ext cx="11917418" cy="1104901"/>
          </a:xfrm>
          <a:prstGeom prst="rect">
            <a:avLst/>
          </a:prstGeom>
        </p:spPr>
        <p:txBody>
          <a:bodyPr>
            <a:spAutoFit/>
          </a:bodyPr>
          <a:lstStyle>
            <a:lvl1pPr marL="0" indent="0">
              <a:spcBef>
                <a:spcPts val="0"/>
              </a:spcBef>
              <a:buSzTx/>
              <a:buNone/>
              <a:defRPr sz="6000" cap="all" spc="659">
                <a:solidFill>
                  <a:srgbClr val="FFFFFF"/>
                </a:solidFill>
                <a:latin typeface="Roboto Regular"/>
                <a:ea typeface="Roboto Regular"/>
                <a:cs typeface="Roboto Regular"/>
                <a:sym typeface="Roboto Regular"/>
              </a:defRPr>
            </a:lvl1pPr>
          </a:lstStyle>
          <a:p>
            <a:r>
              <a:t>Presentation title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Bullets &amp; Image Alt copy">
    <p:spTree>
      <p:nvGrpSpPr>
        <p:cNvPr id="1" name=""/>
        <p:cNvGrpSpPr/>
        <p:nvPr/>
      </p:nvGrpSpPr>
      <p:grpSpPr>
        <a:xfrm>
          <a:off x="0" y="0"/>
          <a:ext cx="0" cy="0"/>
          <a:chOff x="0" y="0"/>
          <a:chExt cx="0" cy="0"/>
        </a:xfrm>
      </p:grpSpPr>
      <p:pic>
        <p:nvPicPr>
          <p:cNvPr id="127" name="hisu-lee-in9QlspOG6w-unsplash-filtered.jpeg" descr="hisu-lee-in9QlspOG6w-unsplash-filtered.jpeg"/>
          <p:cNvPicPr>
            <a:picLocks noChangeAspect="1"/>
          </p:cNvPicPr>
          <p:nvPr/>
        </p:nvPicPr>
        <p:blipFill>
          <a:blip r:embed="rId2"/>
          <a:srcRect l="2699" t="11360" r="17205" b="8800"/>
          <a:stretch>
            <a:fillRect/>
          </a:stretch>
        </p:blipFill>
        <p:spPr>
          <a:xfrm flipH="1">
            <a:off x="-1558231" y="-636390"/>
            <a:ext cx="21757257" cy="14458229"/>
          </a:xfrm>
          <a:prstGeom prst="rect">
            <a:avLst/>
          </a:prstGeom>
          <a:ln w="12700">
            <a:miter lim="400000"/>
          </a:ln>
        </p:spPr>
      </p:pic>
      <p:sp>
        <p:nvSpPr>
          <p:cNvPr id="128"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29"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30"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31"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Bullets &amp; Image Alt copy 1">
    <p:spTree>
      <p:nvGrpSpPr>
        <p:cNvPr id="1" name=""/>
        <p:cNvGrpSpPr/>
        <p:nvPr/>
      </p:nvGrpSpPr>
      <p:grpSpPr>
        <a:xfrm>
          <a:off x="0" y="0"/>
          <a:ext cx="0" cy="0"/>
          <a:chOff x="0" y="0"/>
          <a:chExt cx="0" cy="0"/>
        </a:xfrm>
      </p:grpSpPr>
      <p:pic>
        <p:nvPicPr>
          <p:cNvPr id="139" name="Couple_31.jpg" descr="Couple_31.jpg"/>
          <p:cNvPicPr>
            <a:picLocks noChangeAspect="1"/>
          </p:cNvPicPr>
          <p:nvPr/>
        </p:nvPicPr>
        <p:blipFill>
          <a:blip r:embed="rId2"/>
          <a:stretch>
            <a:fillRect/>
          </a:stretch>
        </p:blipFill>
        <p:spPr>
          <a:xfrm>
            <a:off x="-6718827" y="-3602002"/>
            <a:ext cx="26817477" cy="17887050"/>
          </a:xfrm>
          <a:prstGeom prst="rect">
            <a:avLst/>
          </a:prstGeom>
          <a:ln w="12700">
            <a:miter lim="400000"/>
          </a:ln>
        </p:spPr>
      </p:pic>
      <p:sp>
        <p:nvSpPr>
          <p:cNvPr id="140"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41"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42"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43"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51" name="Bible verse or quote here"/>
          <p:cNvSpPr txBox="1">
            <a:spLocks noGrp="1"/>
          </p:cNvSpPr>
          <p:nvPr>
            <p:ph type="body" sz="quarter" idx="21"/>
          </p:nvPr>
        </p:nvSpPr>
        <p:spPr>
          <a:xfrm>
            <a:off x="1578057" y="6476999"/>
            <a:ext cx="21227885" cy="762001"/>
          </a:xfrm>
          <a:prstGeom prst="rect">
            <a:avLst/>
          </a:prstGeom>
        </p:spPr>
        <p:txBody>
          <a:bodyPr>
            <a:spAutoFit/>
          </a:bodyPr>
          <a:lstStyle>
            <a:lvl1pPr marL="0" indent="0" algn="ctr">
              <a:spcBef>
                <a:spcPts val="0"/>
              </a:spcBef>
              <a:buSzTx/>
              <a:buNone/>
              <a:defRPr sz="3900" cap="all" spc="428">
                <a:solidFill>
                  <a:srgbClr val="006C5B"/>
                </a:solidFill>
                <a:latin typeface="Roboto Regular"/>
                <a:ea typeface="Roboto Regular"/>
                <a:cs typeface="Roboto Regular"/>
                <a:sym typeface="Roboto Regular"/>
              </a:defRPr>
            </a:lvl1pPr>
          </a:lstStyle>
          <a:p>
            <a:r>
              <a:t>Bible verse or quote here</a:t>
            </a:r>
          </a:p>
        </p:txBody>
      </p:sp>
      <p:sp>
        <p:nvSpPr>
          <p:cNvPr id="152" name="CHAPTER VERSE"/>
          <p:cNvSpPr txBox="1">
            <a:spLocks noGrp="1"/>
          </p:cNvSpPr>
          <p:nvPr>
            <p:ph type="body" sz="quarter" idx="22"/>
          </p:nvPr>
        </p:nvSpPr>
        <p:spPr>
          <a:xfrm>
            <a:off x="1722446" y="7397750"/>
            <a:ext cx="20939109" cy="546100"/>
          </a:xfrm>
          <a:prstGeom prst="rect">
            <a:avLst/>
          </a:prstGeom>
        </p:spPr>
        <p:txBody>
          <a:bodyPr>
            <a:spAutoFit/>
          </a:bodyPr>
          <a:lstStyle>
            <a:lvl1pPr marL="0" indent="0" algn="ctr">
              <a:spcBef>
                <a:spcPts val="0"/>
              </a:spcBef>
              <a:buSzTx/>
              <a:buNone/>
              <a:defRPr sz="2700" cap="all" spc="296">
                <a:solidFill>
                  <a:srgbClr val="006C5B"/>
                </a:solidFill>
                <a:latin typeface="Roboto Regular"/>
                <a:ea typeface="Roboto Regular"/>
                <a:cs typeface="Roboto Regular"/>
                <a:sym typeface="Roboto Regular"/>
              </a:defRPr>
            </a:lvl1pPr>
          </a:lstStyle>
          <a:p>
            <a:r>
              <a:t>CHAPTER VERSE</a:t>
            </a:r>
          </a:p>
        </p:txBody>
      </p:sp>
      <p:pic>
        <p:nvPicPr>
          <p:cNvPr id="153"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with Image">
    <p:spTree>
      <p:nvGrpSpPr>
        <p:cNvPr id="1" name=""/>
        <p:cNvGrpSpPr/>
        <p:nvPr/>
      </p:nvGrpSpPr>
      <p:grpSpPr>
        <a:xfrm>
          <a:off x="0" y="0"/>
          <a:ext cx="0" cy="0"/>
          <a:chOff x="0" y="0"/>
          <a:chExt cx="0" cy="0"/>
        </a:xfrm>
      </p:grpSpPr>
      <p:sp>
        <p:nvSpPr>
          <p:cNvPr id="161" name="Slide title"/>
          <p:cNvSpPr txBox="1">
            <a:spLocks noGrp="1"/>
          </p:cNvSpPr>
          <p:nvPr>
            <p:ph type="body" sz="quarter" idx="21"/>
          </p:nvPr>
        </p:nvSpPr>
        <p:spPr>
          <a:xfrm>
            <a:off x="800099" y="12519762"/>
            <a:ext cx="9169418" cy="546101"/>
          </a:xfrm>
          <a:prstGeom prst="rect">
            <a:avLst/>
          </a:prstGeom>
        </p:spPr>
        <p:txBody>
          <a:bodyPr>
            <a:spAutoFit/>
          </a:bodyPr>
          <a:lstStyle>
            <a:lvl1pPr marL="0" indent="0">
              <a:spcBef>
                <a:spcPts val="0"/>
              </a:spcBef>
              <a:buSzTx/>
              <a:buNone/>
              <a:defRPr sz="2700" cap="all" spc="296">
                <a:solidFill>
                  <a:srgbClr val="006C5B"/>
                </a:solidFill>
                <a:latin typeface="Roboto Regular"/>
                <a:ea typeface="Roboto Regular"/>
                <a:cs typeface="Roboto Regular"/>
                <a:sym typeface="Roboto Regular"/>
              </a:defRPr>
            </a:lvl1pPr>
          </a:lstStyle>
          <a:p>
            <a:r>
              <a:t>Slide title</a:t>
            </a:r>
          </a:p>
        </p:txBody>
      </p:sp>
      <p:pic>
        <p:nvPicPr>
          <p:cNvPr id="162"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 White">
    <p:spTree>
      <p:nvGrpSpPr>
        <p:cNvPr id="1" name=""/>
        <p:cNvGrpSpPr/>
        <p:nvPr/>
      </p:nvGrpSpPr>
      <p:grpSpPr>
        <a:xfrm>
          <a:off x="0" y="0"/>
          <a:ext cx="0" cy="0"/>
          <a:chOff x="0" y="0"/>
          <a:chExt cx="0" cy="0"/>
        </a:xfrm>
      </p:grpSpPr>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Home by Home">
    <p:spTree>
      <p:nvGrpSpPr>
        <p:cNvPr id="1" name=""/>
        <p:cNvGrpSpPr/>
        <p:nvPr/>
      </p:nvGrpSpPr>
      <p:grpSpPr>
        <a:xfrm>
          <a:off x="0" y="0"/>
          <a:ext cx="0" cy="0"/>
          <a:chOff x="0" y="0"/>
          <a:chExt cx="0" cy="0"/>
        </a:xfrm>
      </p:grpSpPr>
      <p:sp>
        <p:nvSpPr>
          <p:cNvPr id="195" name="Oval"/>
          <p:cNvSpPr/>
          <p:nvPr/>
        </p:nvSpPr>
        <p:spPr>
          <a:xfrm>
            <a:off x="-1236036" y="-1044455"/>
            <a:ext cx="7540654" cy="7376453"/>
          </a:xfrm>
          <a:prstGeom prst="ellipse">
            <a:avLst/>
          </a:prstGeom>
          <a:solidFill>
            <a:srgbClr val="106A5A"/>
          </a:solidFill>
          <a:ln w="12700">
            <a:miter lim="400000"/>
          </a:ln>
        </p:spPr>
        <p:txBody>
          <a:bodyPr lIns="0" tIns="0" rIns="0" bIns="0" anchor="ctr"/>
          <a:lstStyle/>
          <a:p>
            <a:pPr algn="l" defTabSz="2438400">
              <a:defRPr sz="3600" cap="none" spc="0">
                <a:solidFill>
                  <a:srgbClr val="000000"/>
                </a:solidFill>
                <a:latin typeface="Arial"/>
                <a:ea typeface="Arial"/>
                <a:cs typeface="Arial"/>
                <a:sym typeface="Arial"/>
              </a:defRPr>
            </a:pPr>
            <a:endParaRPr/>
          </a:p>
        </p:txBody>
      </p:sp>
      <p:pic>
        <p:nvPicPr>
          <p:cNvPr id="196"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197"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sp>
        <p:nvSpPr>
          <p:cNvPr id="199" name="To help families grow together and impact their corner of the world"/>
          <p:cNvSpPr txBox="1">
            <a:spLocks noGrp="1"/>
          </p:cNvSpPr>
          <p:nvPr>
            <p:ph type="body" sz="quarter" idx="22" hasCustomPrompt="1"/>
          </p:nvPr>
        </p:nvSpPr>
        <p:spPr>
          <a:xfrm>
            <a:off x="16297850" y="8310705"/>
            <a:ext cx="6751249" cy="3001206"/>
          </a:xfrm>
          <a:prstGeom prst="rect">
            <a:avLst/>
          </a:prstGeom>
        </p:spPr>
        <p:txBody>
          <a:bodyPr anchor="ctr">
            <a:spAutoFit/>
          </a:bodyPr>
          <a:lstStyle>
            <a:lvl1pPr marL="0" indent="0" algn="r" defTabSz="457200">
              <a:lnSpc>
                <a:spcPts val="7800"/>
              </a:lnSpc>
              <a:spcBef>
                <a:spcPts val="0"/>
              </a:spcBef>
              <a:buSzTx/>
              <a:buNone/>
              <a:tabLst>
                <a:tab pos="203200" algn="l"/>
              </a:tabLst>
              <a:defRPr sz="5000" spc="-125">
                <a:solidFill>
                  <a:srgbClr val="106A5A"/>
                </a:solidFill>
                <a:latin typeface="Roboto Regular"/>
                <a:ea typeface="Roboto Regular"/>
                <a:cs typeface="Roboto Regular"/>
                <a:sym typeface="Roboto Regular"/>
              </a:defRPr>
            </a:lvl1pPr>
          </a:lstStyle>
          <a:p>
            <a:r>
              <a:rPr dirty="0"/>
              <a:t>To help families grow together and impact their corner of the world</a:t>
            </a:r>
          </a:p>
        </p:txBody>
      </p:sp>
      <p:sp>
        <p:nvSpPr>
          <p:cNvPr id="200" name="Our PURPOSE"/>
          <p:cNvSpPr txBox="1">
            <a:spLocks noGrp="1"/>
          </p:cNvSpPr>
          <p:nvPr>
            <p:ph type="body" sz="quarter" idx="23"/>
          </p:nvPr>
        </p:nvSpPr>
        <p:spPr>
          <a:xfrm>
            <a:off x="17756000" y="6137651"/>
            <a:ext cx="5331422" cy="965201"/>
          </a:xfrm>
          <a:prstGeom prst="rect">
            <a:avLst/>
          </a:prstGeom>
        </p:spPr>
        <p:txBody>
          <a:bodyPr wrap="none">
            <a:spAutoFit/>
          </a:bodyPr>
          <a:lstStyle>
            <a:lvl1pPr marL="0" indent="0" algn="r">
              <a:spcBef>
                <a:spcPts val="0"/>
              </a:spcBef>
              <a:buSzTx/>
              <a:buNone/>
              <a:defRPr sz="5200" cap="all" spc="571">
                <a:solidFill>
                  <a:srgbClr val="106A5A"/>
                </a:solidFill>
                <a:latin typeface="Roboto Bold"/>
                <a:ea typeface="Roboto Bold"/>
                <a:cs typeface="Roboto Bold"/>
                <a:sym typeface="Roboto Bold"/>
              </a:defRPr>
            </a:lvl1pPr>
          </a:lstStyle>
          <a:p>
            <a:r>
              <a:t>Our PURPOSE</a:t>
            </a:r>
          </a:p>
        </p:txBody>
      </p:sp>
      <p:pic>
        <p:nvPicPr>
          <p:cNvPr id="201"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pic>
        <p:nvPicPr>
          <p:cNvPr id="202" name="HomeByHome_TM_CMYK_White.png" descr="HomeByHome_TM_CMYK_White.png"/>
          <p:cNvPicPr>
            <a:picLocks noChangeAspect="1"/>
          </p:cNvPicPr>
          <p:nvPr/>
        </p:nvPicPr>
        <p:blipFill>
          <a:blip r:embed="rId4"/>
          <a:srcRect/>
          <a:stretch>
            <a:fillRect/>
          </a:stretch>
        </p:blipFill>
        <p:spPr>
          <a:xfrm>
            <a:off x="1689100" y="1714500"/>
            <a:ext cx="2882900" cy="3169871"/>
          </a:xfrm>
          <a:prstGeom prst="rect">
            <a:avLst/>
          </a:prstGeom>
          <a:ln w="12700">
            <a:miter lim="400000"/>
          </a:ln>
        </p:spPr>
      </p:pic>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Home by Home copy">
    <p:spTree>
      <p:nvGrpSpPr>
        <p:cNvPr id="1" name=""/>
        <p:cNvGrpSpPr/>
        <p:nvPr/>
      </p:nvGrpSpPr>
      <p:grpSpPr>
        <a:xfrm>
          <a:off x="0" y="0"/>
          <a:ext cx="0" cy="0"/>
          <a:chOff x="0" y="0"/>
          <a:chExt cx="0" cy="0"/>
        </a:xfrm>
      </p:grpSpPr>
      <p:sp>
        <p:nvSpPr>
          <p:cNvPr id="210" name="Oval"/>
          <p:cNvSpPr/>
          <p:nvPr/>
        </p:nvSpPr>
        <p:spPr>
          <a:xfrm>
            <a:off x="-2097870" y="-1588771"/>
            <a:ext cx="11857885" cy="11599675"/>
          </a:xfrm>
          <a:prstGeom prst="ellipse">
            <a:avLst/>
          </a:prstGeom>
          <a:solidFill>
            <a:srgbClr val="106A5A"/>
          </a:solidFill>
          <a:ln w="12700">
            <a:miter lim="400000"/>
          </a:ln>
        </p:spPr>
        <p:txBody>
          <a:bodyPr lIns="0" tIns="0" rIns="0" bIns="0" anchor="ctr"/>
          <a:lstStyle/>
          <a:p>
            <a:pPr algn="l" defTabSz="2438400">
              <a:defRPr sz="3600" cap="none" spc="0">
                <a:solidFill>
                  <a:srgbClr val="000000"/>
                </a:solidFill>
                <a:latin typeface="Arial"/>
                <a:ea typeface="Arial"/>
                <a:cs typeface="Arial"/>
                <a:sym typeface="Arial"/>
              </a:defRPr>
            </a:pPr>
            <a:endParaRPr/>
          </a:p>
        </p:txBody>
      </p:sp>
      <p:pic>
        <p:nvPicPr>
          <p:cNvPr id="211"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212"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sp>
        <p:nvSpPr>
          <p:cNvPr id="214" name="To effectively develop godly families who change the world one home at a time"/>
          <p:cNvSpPr txBox="1">
            <a:spLocks noGrp="1"/>
          </p:cNvSpPr>
          <p:nvPr>
            <p:ph type="body" sz="quarter" idx="22" hasCustomPrompt="1"/>
          </p:nvPr>
        </p:nvSpPr>
        <p:spPr>
          <a:xfrm>
            <a:off x="16297850" y="7810568"/>
            <a:ext cx="6751249" cy="4001480"/>
          </a:xfrm>
          <a:prstGeom prst="rect">
            <a:avLst/>
          </a:prstGeom>
        </p:spPr>
        <p:txBody>
          <a:bodyPr anchor="ctr">
            <a:spAutoFit/>
          </a:bodyPr>
          <a:lstStyle>
            <a:lvl1pPr marL="0" indent="0" algn="r" defTabSz="457200">
              <a:lnSpc>
                <a:spcPts val="7800"/>
              </a:lnSpc>
              <a:spcBef>
                <a:spcPts val="0"/>
              </a:spcBef>
              <a:buSzTx/>
              <a:buNone/>
              <a:tabLst>
                <a:tab pos="203200" algn="l"/>
              </a:tabLst>
              <a:defRPr sz="5000" spc="-125">
                <a:solidFill>
                  <a:srgbClr val="106A5A"/>
                </a:solidFill>
                <a:latin typeface="Roboto Regular"/>
                <a:ea typeface="Roboto Regular"/>
                <a:cs typeface="Roboto Regular"/>
                <a:sym typeface="Roboto Regular"/>
              </a:defRPr>
            </a:lvl1pPr>
          </a:lstStyle>
          <a:p>
            <a:r>
              <a:rPr dirty="0"/>
              <a:t>To effectively develop godly families who change the world one home at a time</a:t>
            </a:r>
          </a:p>
        </p:txBody>
      </p:sp>
      <p:sp>
        <p:nvSpPr>
          <p:cNvPr id="215" name="Our mISSION"/>
          <p:cNvSpPr txBox="1">
            <a:spLocks noGrp="1"/>
          </p:cNvSpPr>
          <p:nvPr>
            <p:ph type="body" sz="quarter" idx="23"/>
          </p:nvPr>
        </p:nvSpPr>
        <p:spPr>
          <a:xfrm>
            <a:off x="17999781" y="6137651"/>
            <a:ext cx="5087641" cy="965201"/>
          </a:xfrm>
          <a:prstGeom prst="rect">
            <a:avLst/>
          </a:prstGeom>
        </p:spPr>
        <p:txBody>
          <a:bodyPr wrap="none">
            <a:spAutoFit/>
          </a:bodyPr>
          <a:lstStyle>
            <a:lvl1pPr marL="0" indent="0" algn="r">
              <a:spcBef>
                <a:spcPts val="0"/>
              </a:spcBef>
              <a:buSzTx/>
              <a:buNone/>
              <a:defRPr sz="5200" cap="all" spc="571">
                <a:solidFill>
                  <a:srgbClr val="106A5A"/>
                </a:solidFill>
                <a:latin typeface="Roboto Bold"/>
                <a:ea typeface="Roboto Bold"/>
                <a:cs typeface="Roboto Bold"/>
                <a:sym typeface="Roboto Bold"/>
              </a:defRPr>
            </a:lvl1pPr>
          </a:lstStyle>
          <a:p>
            <a:r>
              <a:t>Our mISSION</a:t>
            </a:r>
          </a:p>
        </p:txBody>
      </p:sp>
      <p:pic>
        <p:nvPicPr>
          <p:cNvPr id="216"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
        <p:nvSpPr>
          <p:cNvPr id="217" name="135 pt"/>
          <p:cNvSpPr txBox="1"/>
          <p:nvPr/>
        </p:nvSpPr>
        <p:spPr>
          <a:xfrm>
            <a:off x="10073184" y="6095999"/>
            <a:ext cx="4237632" cy="152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135 pt</a:t>
            </a:r>
          </a:p>
        </p:txBody>
      </p:sp>
      <p:pic>
        <p:nvPicPr>
          <p:cNvPr id="218" name="HomeByHome_TM_CMYK_White.png" descr="HomeByHome_TM_CMYK_White.png"/>
          <p:cNvPicPr>
            <a:picLocks noChangeAspect="1"/>
          </p:cNvPicPr>
          <p:nvPr/>
        </p:nvPicPr>
        <p:blipFill>
          <a:blip r:embed="rId4"/>
          <a:srcRect/>
          <a:stretch>
            <a:fillRect/>
          </a:stretch>
        </p:blipFill>
        <p:spPr>
          <a:xfrm>
            <a:off x="1689100" y="1714500"/>
            <a:ext cx="2882900" cy="3169871"/>
          </a:xfrm>
          <a:prstGeom prst="rect">
            <a:avLst/>
          </a:prstGeom>
          <a:ln w="12700">
            <a:miter lim="400000"/>
          </a:ln>
        </p:spPr>
      </p:pic>
      <p:pic>
        <p:nvPicPr>
          <p:cNvPr id="219" name="HomeByHome_TM_CMYK_White.png" descr="HomeByHome_TM_CMYK_White.png"/>
          <p:cNvPicPr>
            <a:picLocks noChangeAspect="1"/>
          </p:cNvPicPr>
          <p:nvPr/>
        </p:nvPicPr>
        <p:blipFill>
          <a:blip r:embed="rId4"/>
          <a:srcRect/>
          <a:stretch>
            <a:fillRect/>
          </a:stretch>
        </p:blipFill>
        <p:spPr>
          <a:xfrm>
            <a:off x="4953000" y="1714500"/>
            <a:ext cx="2882900" cy="3169871"/>
          </a:xfrm>
          <a:prstGeom prst="rect">
            <a:avLst/>
          </a:prstGeom>
          <a:ln w="12700">
            <a:miter lim="400000"/>
          </a:ln>
        </p:spPr>
      </p:pic>
      <p:pic>
        <p:nvPicPr>
          <p:cNvPr id="220" name="HomeByHome_TM_CMYK_White.png" descr="HomeByHome_TM_CMYK_White.png"/>
          <p:cNvPicPr>
            <a:picLocks noChangeAspect="1"/>
          </p:cNvPicPr>
          <p:nvPr/>
        </p:nvPicPr>
        <p:blipFill>
          <a:blip r:embed="rId4"/>
          <a:srcRect/>
          <a:stretch>
            <a:fillRect/>
          </a:stretch>
        </p:blipFill>
        <p:spPr>
          <a:xfrm>
            <a:off x="1689100" y="5270500"/>
            <a:ext cx="2882900" cy="3169871"/>
          </a:xfrm>
          <a:prstGeom prst="rect">
            <a:avLst/>
          </a:prstGeom>
          <a:ln w="12700">
            <a:miter lim="400000"/>
          </a:ln>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Home by Home copy 1">
    <p:bg>
      <p:bgPr>
        <a:solidFill>
          <a:srgbClr val="006A5B"/>
        </a:solidFill>
        <a:effectLst/>
      </p:bgPr>
    </p:bg>
    <p:spTree>
      <p:nvGrpSpPr>
        <p:cNvPr id="1" name=""/>
        <p:cNvGrpSpPr/>
        <p:nvPr/>
      </p:nvGrpSpPr>
      <p:grpSpPr>
        <a:xfrm>
          <a:off x="0" y="0"/>
          <a:ext cx="0" cy="0"/>
          <a:chOff x="0" y="0"/>
          <a:chExt cx="0" cy="0"/>
        </a:xfrm>
      </p:grpSpPr>
      <p:pic>
        <p:nvPicPr>
          <p:cNvPr id="228" name="Image" descr="Image"/>
          <p:cNvPicPr>
            <a:picLocks noChangeAspect="1"/>
          </p:cNvPicPr>
          <p:nvPr/>
        </p:nvPicPr>
        <p:blipFill>
          <a:blip r:embed="rId2"/>
          <a:srcRect l="3593" t="10796" r="87396" b="79749"/>
          <a:stretch>
            <a:fillRect/>
          </a:stretch>
        </p:blipFill>
        <p:spPr>
          <a:xfrm>
            <a:off x="32551118" y="20601826"/>
            <a:ext cx="2327515" cy="2458961"/>
          </a:xfrm>
          <a:prstGeom prst="rect">
            <a:avLst/>
          </a:prstGeom>
          <a:ln w="12700">
            <a:miter lim="400000"/>
          </a:ln>
        </p:spPr>
      </p:pic>
      <p:sp>
        <p:nvSpPr>
          <p:cNvPr id="229" name="One  home…"/>
          <p:cNvSpPr txBox="1"/>
          <p:nvPr/>
        </p:nvSpPr>
        <p:spPr>
          <a:xfrm>
            <a:off x="27491664" y="13398618"/>
            <a:ext cx="7211743" cy="6100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35466" tIns="135466" rIns="135466" bIns="135466" anchor="ctr">
            <a:spAutoFit/>
          </a:bodyPr>
          <a:lstStyle/>
          <a:p>
            <a:pPr algn="r" defTabSz="1557866">
              <a:defRPr sz="11600" cap="none" spc="0"/>
            </a:pPr>
            <a:r>
              <a:t>One  home </a:t>
            </a:r>
          </a:p>
          <a:p>
            <a:pPr algn="r" defTabSz="1557866">
              <a:defRPr sz="11600" cap="none" spc="0"/>
            </a:pPr>
            <a:r>
              <a:t>at a time</a:t>
            </a:r>
          </a:p>
        </p:txBody>
      </p:sp>
      <p:pic>
        <p:nvPicPr>
          <p:cNvPr id="230" name="Image" descr="Image"/>
          <p:cNvPicPr>
            <a:picLocks noChangeAspect="1"/>
          </p:cNvPicPr>
          <p:nvPr/>
        </p:nvPicPr>
        <p:blipFill>
          <a:blip r:embed="rId3"/>
          <a:stretch>
            <a:fillRect/>
          </a:stretch>
        </p:blipFill>
        <p:spPr>
          <a:xfrm>
            <a:off x="23011406" y="12444806"/>
            <a:ext cx="652299" cy="696015"/>
          </a:xfrm>
          <a:prstGeom prst="rect">
            <a:avLst/>
          </a:prstGeom>
          <a:ln w="12700">
            <a:miter lim="400000"/>
          </a:ln>
        </p:spPr>
      </p:pic>
      <p:sp>
        <p:nvSpPr>
          <p:cNvPr id="231" name="Every…"/>
          <p:cNvSpPr txBox="1">
            <a:spLocks noGrp="1"/>
          </p:cNvSpPr>
          <p:nvPr>
            <p:ph type="body" sz="quarter" idx="21" hasCustomPrompt="1"/>
          </p:nvPr>
        </p:nvSpPr>
        <p:spPr>
          <a:xfrm>
            <a:off x="18284156" y="7855901"/>
            <a:ext cx="4764943" cy="3910814"/>
          </a:xfrm>
          <a:prstGeom prst="rect">
            <a:avLst/>
          </a:prstGeom>
        </p:spPr>
        <p:txBody>
          <a:bodyPr anchor="ctr">
            <a:spAutoFit/>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Every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 godly home</a:t>
            </a:r>
          </a:p>
        </p:txBody>
      </p:sp>
      <p:pic>
        <p:nvPicPr>
          <p:cNvPr id="232" name="Icon_TM_RGB_White_Icon_White.png" descr="Icon_TM_RGB_White_Icon_White.png"/>
          <p:cNvPicPr>
            <a:picLocks noChangeAspect="1"/>
          </p:cNvPicPr>
          <p:nvPr/>
        </p:nvPicPr>
        <p:blipFill>
          <a:blip r:embed="rId4"/>
          <a:stretch>
            <a:fillRect/>
          </a:stretch>
        </p:blipFill>
        <p:spPr>
          <a:xfrm>
            <a:off x="22988305" y="12461065"/>
            <a:ext cx="698501" cy="663497"/>
          </a:xfrm>
          <a:prstGeom prst="rect">
            <a:avLst/>
          </a:prstGeom>
          <a:ln w="12700">
            <a:miter lim="400000"/>
          </a:ln>
        </p:spPr>
      </p:pic>
      <p:pic>
        <p:nvPicPr>
          <p:cNvPr id="233" name="HomeByHome_TM_CMYK_White.png" descr="HomeByHome_TM_CMYK_White.png"/>
          <p:cNvPicPr>
            <a:picLocks noChangeAspect="1"/>
          </p:cNvPicPr>
          <p:nvPr/>
        </p:nvPicPr>
        <p:blipFill>
          <a:blip r:embed="rId5"/>
          <a:srcRect/>
          <a:stretch>
            <a:fillRect/>
          </a:stretch>
        </p:blipFill>
        <p:spPr>
          <a:xfrm>
            <a:off x="1689100" y="1714500"/>
            <a:ext cx="2882900" cy="3169871"/>
          </a:xfrm>
          <a:prstGeom prst="rect">
            <a:avLst/>
          </a:prstGeom>
          <a:ln w="12700">
            <a:miter lim="400000"/>
          </a:ln>
        </p:spPr>
      </p:pic>
      <p:pic>
        <p:nvPicPr>
          <p:cNvPr id="234" name="HomeByHome_TM_CMYK_White.png" descr="HomeByHome_TM_CMYK_White.png"/>
          <p:cNvPicPr>
            <a:picLocks noChangeAspect="1"/>
          </p:cNvPicPr>
          <p:nvPr/>
        </p:nvPicPr>
        <p:blipFill>
          <a:blip r:embed="rId5"/>
          <a:srcRect/>
          <a:stretch>
            <a:fillRect/>
          </a:stretch>
        </p:blipFill>
        <p:spPr>
          <a:xfrm>
            <a:off x="4953000" y="1714500"/>
            <a:ext cx="2882900" cy="3169871"/>
          </a:xfrm>
          <a:prstGeom prst="rect">
            <a:avLst/>
          </a:prstGeom>
          <a:ln w="12700">
            <a:miter lim="400000"/>
          </a:ln>
        </p:spPr>
      </p:pic>
      <p:pic>
        <p:nvPicPr>
          <p:cNvPr id="235" name="HomeByHome_TM_CMYK_White.png" descr="HomeByHome_TM_CMYK_White.png"/>
          <p:cNvPicPr>
            <a:picLocks noChangeAspect="1"/>
          </p:cNvPicPr>
          <p:nvPr/>
        </p:nvPicPr>
        <p:blipFill>
          <a:blip r:embed="rId5"/>
          <a:srcRect/>
          <a:stretch>
            <a:fillRect/>
          </a:stretch>
        </p:blipFill>
        <p:spPr>
          <a:xfrm>
            <a:off x="1689100" y="5270500"/>
            <a:ext cx="2882900" cy="3169871"/>
          </a:xfrm>
          <a:prstGeom prst="rect">
            <a:avLst/>
          </a:prstGeom>
          <a:ln w="12700">
            <a:miter lim="400000"/>
          </a:ln>
        </p:spPr>
      </p:pic>
      <p:pic>
        <p:nvPicPr>
          <p:cNvPr id="236" name="HomeByHome_TM_CMYK_White.png" descr="HomeByHome_TM_CMYK_White.png"/>
          <p:cNvPicPr>
            <a:picLocks noChangeAspect="1"/>
          </p:cNvPicPr>
          <p:nvPr/>
        </p:nvPicPr>
        <p:blipFill>
          <a:blip r:embed="rId5"/>
          <a:srcRect/>
          <a:stretch>
            <a:fillRect/>
          </a:stretch>
        </p:blipFill>
        <p:spPr>
          <a:xfrm>
            <a:off x="8216900" y="1714500"/>
            <a:ext cx="2882900" cy="3169871"/>
          </a:xfrm>
          <a:prstGeom prst="rect">
            <a:avLst/>
          </a:prstGeom>
          <a:ln w="12700">
            <a:miter lim="400000"/>
          </a:ln>
        </p:spPr>
      </p:pic>
      <p:pic>
        <p:nvPicPr>
          <p:cNvPr id="237" name="HomeByHome_TM_CMYK_White.png" descr="HomeByHome_TM_CMYK_White.png"/>
          <p:cNvPicPr>
            <a:picLocks noChangeAspect="1"/>
          </p:cNvPicPr>
          <p:nvPr/>
        </p:nvPicPr>
        <p:blipFill>
          <a:blip r:embed="rId5"/>
          <a:srcRect/>
          <a:stretch>
            <a:fillRect/>
          </a:stretch>
        </p:blipFill>
        <p:spPr>
          <a:xfrm>
            <a:off x="4953000" y="5270500"/>
            <a:ext cx="2882900" cy="3169871"/>
          </a:xfrm>
          <a:prstGeom prst="rect">
            <a:avLst/>
          </a:prstGeom>
          <a:ln w="12700">
            <a:miter lim="400000"/>
          </a:ln>
        </p:spPr>
      </p:pic>
      <p:pic>
        <p:nvPicPr>
          <p:cNvPr id="238" name="HomeByHome_TM_CMYK_White.png" descr="HomeByHome_TM_CMYK_White.png"/>
          <p:cNvPicPr>
            <a:picLocks noChangeAspect="1"/>
          </p:cNvPicPr>
          <p:nvPr/>
        </p:nvPicPr>
        <p:blipFill>
          <a:blip r:embed="rId5"/>
          <a:srcRect/>
          <a:stretch>
            <a:fillRect/>
          </a:stretch>
        </p:blipFill>
        <p:spPr>
          <a:xfrm>
            <a:off x="1689100" y="8851900"/>
            <a:ext cx="2882900" cy="3169871"/>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ction Title">
    <p:bg>
      <p:bgPr>
        <a:solidFill>
          <a:srgbClr val="006A5B"/>
        </a:solidFill>
        <a:effectLst/>
      </p:bgPr>
    </p:bg>
    <p:spTree>
      <p:nvGrpSpPr>
        <p:cNvPr id="1" name=""/>
        <p:cNvGrpSpPr/>
        <p:nvPr/>
      </p:nvGrpSpPr>
      <p:grpSpPr>
        <a:xfrm>
          <a:off x="0" y="0"/>
          <a:ext cx="0" cy="0"/>
          <a:chOff x="0" y="0"/>
          <a:chExt cx="0" cy="0"/>
        </a:xfrm>
      </p:grpSpPr>
      <p:sp>
        <p:nvSpPr>
          <p:cNvPr id="26" name="Rectangle"/>
          <p:cNvSpPr/>
          <p:nvPr/>
        </p:nvSpPr>
        <p:spPr>
          <a:xfrm rot="18900000">
            <a:off x="21258995" y="11639873"/>
            <a:ext cx="4927029" cy="2793553"/>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27" name="Section title"/>
          <p:cNvSpPr txBox="1">
            <a:spLocks noGrp="1"/>
          </p:cNvSpPr>
          <p:nvPr>
            <p:ph type="body" sz="quarter" idx="21"/>
          </p:nvPr>
        </p:nvSpPr>
        <p:spPr>
          <a:xfrm>
            <a:off x="1079077" y="6236493"/>
            <a:ext cx="22225846" cy="1441253"/>
          </a:xfrm>
          <a:prstGeom prst="rect">
            <a:avLst/>
          </a:prstGeom>
        </p:spPr>
        <p:txBody>
          <a:bodyPr>
            <a:noAutofit/>
          </a:bodyPr>
          <a:lstStyle>
            <a:lvl1pPr marL="0" indent="0" algn="ctr">
              <a:spcBef>
                <a:spcPts val="0"/>
              </a:spcBef>
              <a:buSzTx/>
              <a:buNone/>
              <a:defRPr sz="8500" cap="all" spc="934">
                <a:solidFill>
                  <a:srgbClr val="FFFFFF"/>
                </a:solidFill>
                <a:latin typeface="Roboto Regular"/>
                <a:ea typeface="Roboto Regular"/>
                <a:cs typeface="Roboto Regular"/>
                <a:sym typeface="Roboto Regular"/>
              </a:defRPr>
            </a:lvl1pPr>
          </a:lstStyle>
          <a:p>
            <a:r>
              <a:t>Section title</a:t>
            </a:r>
          </a:p>
        </p:txBody>
      </p:sp>
      <p:pic>
        <p:nvPicPr>
          <p:cNvPr id="28" name="Icon_TM_RGB_Green_Icon_Green.png" descr="Icon_TM_RGB_Green_Icon_Green.png"/>
          <p:cNvPicPr>
            <a:picLocks noChangeAspect="1"/>
          </p:cNvPicPr>
          <p:nvPr/>
        </p:nvPicPr>
        <p:blipFill>
          <a:blip r:embed="rId2"/>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Bullets &amp; Image">
    <p:spTree>
      <p:nvGrpSpPr>
        <p:cNvPr id="1" name=""/>
        <p:cNvGrpSpPr/>
        <p:nvPr/>
      </p:nvGrpSpPr>
      <p:grpSpPr>
        <a:xfrm>
          <a:off x="0" y="0"/>
          <a:ext cx="0" cy="0"/>
          <a:chOff x="0" y="0"/>
          <a:chExt cx="0" cy="0"/>
        </a:xfrm>
      </p:grpSpPr>
      <p:pic>
        <p:nvPicPr>
          <p:cNvPr id="36" name="Father+Son_27.jpg" descr="Father+Son_27.jpg"/>
          <p:cNvPicPr>
            <a:picLocks noChangeAspect="1"/>
          </p:cNvPicPr>
          <p:nvPr/>
        </p:nvPicPr>
        <p:blipFill>
          <a:blip r:embed="rId2"/>
          <a:stretch>
            <a:fillRect/>
          </a:stretch>
        </p:blipFill>
        <p:spPr>
          <a:xfrm>
            <a:off x="-4856086" y="-3392774"/>
            <a:ext cx="25341017" cy="17149731"/>
          </a:xfrm>
          <a:prstGeom prst="rect">
            <a:avLst/>
          </a:prstGeom>
          <a:ln w="12700">
            <a:miter lim="400000"/>
          </a:ln>
        </p:spPr>
      </p:pic>
      <p:sp>
        <p:nvSpPr>
          <p:cNvPr id="37" name="Rectangle"/>
          <p:cNvSpPr/>
          <p:nvPr/>
        </p:nvSpPr>
        <p:spPr>
          <a:xfrm rot="18900000">
            <a:off x="6220622" y="2665449"/>
            <a:ext cx="27849405" cy="13267258"/>
          </a:xfrm>
          <a:prstGeom prst="rect">
            <a:avLst/>
          </a:prstGeom>
          <a:solidFill>
            <a:srgbClr val="FFFFFF"/>
          </a:solidFill>
          <a:ln w="12700">
            <a:miter lim="400000"/>
          </a:ln>
        </p:spPr>
        <p:txBody>
          <a:bodyPr lIns="0" tIns="0" rIns="0" bIns="0" anchor="t"/>
          <a:lstStyle/>
          <a:p>
            <a:pPr>
              <a:defRPr sz="3200" cap="none" spc="0">
                <a:latin typeface="+mn-lt"/>
                <a:ea typeface="+mn-ea"/>
                <a:cs typeface="+mn-cs"/>
                <a:sym typeface="Helvetica Neue Medium"/>
              </a:defRPr>
            </a:pPr>
            <a:endParaRPr/>
          </a:p>
        </p:txBody>
      </p:sp>
      <p:pic>
        <p:nvPicPr>
          <p:cNvPr id="38" name="Image" descr="Image"/>
          <p:cNvPicPr>
            <a:picLocks noChangeAspect="1"/>
          </p:cNvPicPr>
          <p:nvPr/>
        </p:nvPicPr>
        <p:blipFill>
          <a:blip r:embed="rId3">
            <a:alphaModFix amt="6877"/>
          </a:blip>
          <a:stretch>
            <a:fillRect/>
          </a:stretch>
        </p:blipFill>
        <p:spPr>
          <a:xfrm>
            <a:off x="16269920" y="-2138997"/>
            <a:ext cx="11498562" cy="10549115"/>
          </a:xfrm>
          <a:prstGeom prst="rect">
            <a:avLst/>
          </a:prstGeom>
          <a:ln w="12700">
            <a:miter lim="400000"/>
          </a:ln>
        </p:spPr>
      </p:pic>
      <p:sp>
        <p:nvSpPr>
          <p:cNvPr id="39" name="Title"/>
          <p:cNvSpPr txBox="1">
            <a:spLocks noGrp="1"/>
          </p:cNvSpPr>
          <p:nvPr>
            <p:ph type="body" sz="quarter" idx="21"/>
          </p:nvPr>
        </p:nvSpPr>
        <p:spPr>
          <a:xfrm>
            <a:off x="12060252" y="8595793"/>
            <a:ext cx="10931034"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sp>
        <p:nvSpPr>
          <p:cNvPr id="40" name="Point 1…"/>
          <p:cNvSpPr txBox="1">
            <a:spLocks noGrp="1"/>
          </p:cNvSpPr>
          <p:nvPr>
            <p:ph type="body" sz="quarter" idx="22"/>
          </p:nvPr>
        </p:nvSpPr>
        <p:spPr>
          <a:xfrm>
            <a:off x="12041183" y="9956527"/>
            <a:ext cx="10969172" cy="27559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t>Point 1</a:t>
            </a:r>
          </a:p>
          <a:p>
            <a:pPr marL="370416" indent="-370416">
              <a:spcBef>
                <a:spcPts val="2500"/>
              </a:spcBef>
              <a:defRPr sz="4000" spc="-119">
                <a:solidFill>
                  <a:srgbClr val="242829"/>
                </a:solidFill>
                <a:latin typeface="Roboto Regular"/>
                <a:ea typeface="Roboto Regular"/>
                <a:cs typeface="Roboto Regular"/>
                <a:sym typeface="Roboto Regular"/>
              </a:defRPr>
            </a:pPr>
            <a:r>
              <a:t>Point 2</a:t>
            </a:r>
          </a:p>
          <a:p>
            <a:pPr marL="370416" indent="-370416">
              <a:spcBef>
                <a:spcPts val="2500"/>
              </a:spcBef>
              <a:defRPr sz="4000" spc="-119">
                <a:solidFill>
                  <a:srgbClr val="242829"/>
                </a:solidFill>
                <a:latin typeface="Roboto Regular"/>
                <a:ea typeface="Roboto Regular"/>
                <a:cs typeface="Roboto Regular"/>
                <a:sym typeface="Roboto Regular"/>
              </a:defRPr>
            </a:pPr>
            <a:r>
              <a:t>Point 3</a:t>
            </a:r>
          </a:p>
        </p:txBody>
      </p:sp>
      <p:pic>
        <p:nvPicPr>
          <p:cNvPr id="41" name="Icon_TM_RGB_Green_Icon_Green.png" descr="Icon_TM_RGB_Green_Icon_Green.png"/>
          <p:cNvPicPr>
            <a:picLocks noChangeAspect="1"/>
          </p:cNvPicPr>
          <p:nvPr/>
        </p:nvPicPr>
        <p:blipFill>
          <a:blip r:embed="rId4"/>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Image copy">
    <p:spTree>
      <p:nvGrpSpPr>
        <p:cNvPr id="1" name=""/>
        <p:cNvGrpSpPr/>
        <p:nvPr/>
      </p:nvGrpSpPr>
      <p:grpSpPr>
        <a:xfrm>
          <a:off x="0" y="0"/>
          <a:ext cx="0" cy="0"/>
          <a:chOff x="0" y="0"/>
          <a:chExt cx="0" cy="0"/>
        </a:xfrm>
      </p:grpSpPr>
      <p:pic>
        <p:nvPicPr>
          <p:cNvPr id="49" name="Screen Shot 2020-08-25 at 5.48.03 PM.png" descr="Screen Shot 2020-08-25 at 5.48.03 PM.png"/>
          <p:cNvPicPr>
            <a:picLocks noChangeAspect="1"/>
          </p:cNvPicPr>
          <p:nvPr/>
        </p:nvPicPr>
        <p:blipFill>
          <a:blip r:embed="rId2"/>
          <a:stretch>
            <a:fillRect/>
          </a:stretch>
        </p:blipFill>
        <p:spPr>
          <a:xfrm>
            <a:off x="-2528450" y="-187568"/>
            <a:ext cx="22886155" cy="15286892"/>
          </a:xfrm>
          <a:prstGeom prst="rect">
            <a:avLst/>
          </a:prstGeom>
          <a:ln w="12700">
            <a:miter lim="400000"/>
          </a:ln>
        </p:spPr>
      </p:pic>
      <p:sp>
        <p:nvSpPr>
          <p:cNvPr id="50" name="Rectangle"/>
          <p:cNvSpPr/>
          <p:nvPr/>
        </p:nvSpPr>
        <p:spPr>
          <a:xfrm rot="18900000">
            <a:off x="6248208" y="2929471"/>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51" name="FY21 Priorities"/>
          <p:cNvSpPr txBox="1">
            <a:spLocks noGrp="1"/>
          </p:cNvSpPr>
          <p:nvPr>
            <p:ph type="body" sz="quarter" idx="21"/>
          </p:nvPr>
        </p:nvSpPr>
        <p:spPr>
          <a:xfrm>
            <a:off x="8826500" y="12532462"/>
            <a:ext cx="6731000"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52" name="Insert Text Here"/>
          <p:cNvSpPr>
            <a:spLocks noGrp="1"/>
          </p:cNvSpPr>
          <p:nvPr>
            <p:ph type="body" sz="quarter" idx="22" hasCustomPrompt="1"/>
          </p:nvPr>
        </p:nvSpPr>
        <p:spPr>
          <a:xfrm>
            <a:off x="12435799" y="6642100"/>
            <a:ext cx="11219043" cy="1270000"/>
          </a:xfrm>
          <a:prstGeom prst="rect">
            <a:avLst/>
          </a:prstGeom>
          <a:solidFill>
            <a:srgbClr val="106A5A"/>
          </a:solidFill>
        </p:spPr>
        <p:txBody>
          <a:bodyPr vert="horz"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rPr dirty="0"/>
              <a:t>Insert Text Here</a:t>
            </a:r>
          </a:p>
        </p:txBody>
      </p:sp>
      <p:sp>
        <p:nvSpPr>
          <p:cNvPr id="53" name="Insert Text Here"/>
          <p:cNvSpPr>
            <a:spLocks noGrp="1"/>
          </p:cNvSpPr>
          <p:nvPr>
            <p:ph type="body" sz="quarter" idx="23"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54" name="Insert Text Here"/>
          <p:cNvSpPr>
            <a:spLocks noGrp="1"/>
          </p:cNvSpPr>
          <p:nvPr>
            <p:ph type="body" sz="quarter" idx="24"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55"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Bullets &amp; Image copy 2">
    <p:spTree>
      <p:nvGrpSpPr>
        <p:cNvPr id="1" name=""/>
        <p:cNvGrpSpPr/>
        <p:nvPr/>
      </p:nvGrpSpPr>
      <p:grpSpPr>
        <a:xfrm>
          <a:off x="0" y="0"/>
          <a:ext cx="0" cy="0"/>
          <a:chOff x="0" y="0"/>
          <a:chExt cx="0" cy="0"/>
        </a:xfrm>
      </p:grpSpPr>
      <p:pic>
        <p:nvPicPr>
          <p:cNvPr id="63" name="Screen Shot 2020-08-25 at 10.37.52 AM_COMP.jpg" descr="Screen Shot 2020-08-25 at 10.37.52 AM_COMP.jpg"/>
          <p:cNvPicPr>
            <a:picLocks noChangeAspect="1"/>
          </p:cNvPicPr>
          <p:nvPr/>
        </p:nvPicPr>
        <p:blipFill>
          <a:blip r:embed="rId2"/>
          <a:stretch>
            <a:fillRect/>
          </a:stretch>
        </p:blipFill>
        <p:spPr>
          <a:xfrm>
            <a:off x="-5975375" y="-1477997"/>
            <a:ext cx="28329955" cy="15271194"/>
          </a:xfrm>
          <a:prstGeom prst="rect">
            <a:avLst/>
          </a:prstGeom>
          <a:ln w="12700">
            <a:miter lim="400000"/>
          </a:ln>
        </p:spPr>
      </p:pic>
      <p:sp>
        <p:nvSpPr>
          <p:cNvPr id="64"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65" name="FY21 Priorities"/>
          <p:cNvSpPr txBox="1">
            <a:spLocks noGrp="1"/>
          </p:cNvSpPr>
          <p:nvPr>
            <p:ph type="body" sz="quarter" idx="21"/>
          </p:nvPr>
        </p:nvSpPr>
        <p:spPr>
          <a:xfrm>
            <a:off x="8826500" y="12532462"/>
            <a:ext cx="7388818"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66" name="Insert Text Here"/>
          <p:cNvSpPr>
            <a:spLocks noGrp="1"/>
          </p:cNvSpPr>
          <p:nvPr>
            <p:ph type="body" sz="quarter" idx="22" hasCustomPrompt="1"/>
          </p:nvPr>
        </p:nvSpPr>
        <p:spPr>
          <a:xfrm>
            <a:off x="12435799" y="4991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7" name="Insert Text Here"/>
          <p:cNvSpPr>
            <a:spLocks noGrp="1"/>
          </p:cNvSpPr>
          <p:nvPr>
            <p:ph type="body" sz="quarter" idx="23" hasCustomPrompt="1"/>
          </p:nvPr>
        </p:nvSpPr>
        <p:spPr>
          <a:xfrm>
            <a:off x="12435799" y="6642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8" name="Insert Text Here"/>
          <p:cNvSpPr>
            <a:spLocks noGrp="1"/>
          </p:cNvSpPr>
          <p:nvPr>
            <p:ph type="body" sz="quarter" idx="24"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69" name="Insert Text Here"/>
          <p:cNvSpPr>
            <a:spLocks noGrp="1"/>
          </p:cNvSpPr>
          <p:nvPr>
            <p:ph type="body" sz="quarter" idx="25"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70"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Bullets &amp; Image copy 3">
    <p:spTree>
      <p:nvGrpSpPr>
        <p:cNvPr id="1" name=""/>
        <p:cNvGrpSpPr/>
        <p:nvPr/>
      </p:nvGrpSpPr>
      <p:grpSpPr>
        <a:xfrm>
          <a:off x="0" y="0"/>
          <a:ext cx="0" cy="0"/>
          <a:chOff x="0" y="0"/>
          <a:chExt cx="0" cy="0"/>
        </a:xfrm>
      </p:grpSpPr>
      <p:pic>
        <p:nvPicPr>
          <p:cNvPr id="78" name="elizabeth-tsung-BGLR0IIeYi4-unsplash.jpg" descr="elizabeth-tsung-BGLR0IIeYi4-unsplash.jpg"/>
          <p:cNvPicPr>
            <a:picLocks noChangeAspect="1"/>
          </p:cNvPicPr>
          <p:nvPr/>
        </p:nvPicPr>
        <p:blipFill>
          <a:blip r:embed="rId2"/>
          <a:stretch>
            <a:fillRect/>
          </a:stretch>
        </p:blipFill>
        <p:spPr>
          <a:xfrm>
            <a:off x="-4010645" y="-708013"/>
            <a:ext cx="24140414" cy="16093608"/>
          </a:xfrm>
          <a:prstGeom prst="rect">
            <a:avLst/>
          </a:prstGeom>
          <a:ln w="12700">
            <a:miter lim="400000"/>
          </a:ln>
        </p:spPr>
      </p:pic>
      <p:sp>
        <p:nvSpPr>
          <p:cNvPr id="79"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80" name="FY21 Priorities"/>
          <p:cNvSpPr txBox="1">
            <a:spLocks noGrp="1"/>
          </p:cNvSpPr>
          <p:nvPr>
            <p:ph type="body" sz="quarter" idx="21"/>
          </p:nvPr>
        </p:nvSpPr>
        <p:spPr>
          <a:xfrm>
            <a:off x="8826500" y="12532462"/>
            <a:ext cx="7388818" cy="546101"/>
          </a:xfrm>
          <a:prstGeom prst="rect">
            <a:avLst/>
          </a:prstGeom>
        </p:spPr>
        <p:txBody>
          <a:bodyPr>
            <a:spAutoFit/>
          </a:bodyPr>
          <a:lstStyle>
            <a:lvl1pPr marL="0" indent="0">
              <a:spcBef>
                <a:spcPts val="0"/>
              </a:spcBef>
              <a:buSzTx/>
              <a:buNone/>
              <a:defRPr sz="2700" cap="all" spc="296">
                <a:solidFill>
                  <a:srgbClr val="106A5A"/>
                </a:solidFill>
                <a:latin typeface="Roboto Regular"/>
                <a:ea typeface="Roboto Regular"/>
                <a:cs typeface="Roboto Regular"/>
                <a:sym typeface="Roboto Regular"/>
              </a:defRPr>
            </a:lvl1pPr>
          </a:lstStyle>
          <a:p>
            <a:r>
              <a:t>FY21 Priorities</a:t>
            </a:r>
          </a:p>
        </p:txBody>
      </p:sp>
      <p:sp>
        <p:nvSpPr>
          <p:cNvPr id="81" name="Insert Text Here"/>
          <p:cNvSpPr>
            <a:spLocks noGrp="1"/>
          </p:cNvSpPr>
          <p:nvPr>
            <p:ph type="body" sz="quarter" idx="22" hasCustomPrompt="1"/>
          </p:nvPr>
        </p:nvSpPr>
        <p:spPr>
          <a:xfrm>
            <a:off x="12435799" y="4991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2" name="Insert Text Here"/>
          <p:cNvSpPr>
            <a:spLocks noGrp="1"/>
          </p:cNvSpPr>
          <p:nvPr>
            <p:ph type="body" sz="quarter" idx="23" hasCustomPrompt="1"/>
          </p:nvPr>
        </p:nvSpPr>
        <p:spPr>
          <a:xfrm>
            <a:off x="12435799" y="6642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3" name="Insert Text Here"/>
          <p:cNvSpPr>
            <a:spLocks noGrp="1"/>
          </p:cNvSpPr>
          <p:nvPr>
            <p:ph type="body" sz="quarter" idx="24" hasCustomPrompt="1"/>
          </p:nvPr>
        </p:nvSpPr>
        <p:spPr>
          <a:xfrm>
            <a:off x="12435799" y="8293100"/>
            <a:ext cx="11219043" cy="1270000"/>
          </a:xfrm>
          <a:prstGeom prst="rect">
            <a:avLst/>
          </a:prstGeom>
          <a:solidFill>
            <a:srgbClr val="10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sp>
        <p:nvSpPr>
          <p:cNvPr id="84" name="Insert Text Here"/>
          <p:cNvSpPr>
            <a:spLocks noGrp="1"/>
          </p:cNvSpPr>
          <p:nvPr>
            <p:ph type="body" sz="quarter" idx="25" hasCustomPrompt="1"/>
          </p:nvPr>
        </p:nvSpPr>
        <p:spPr>
          <a:xfrm>
            <a:off x="12435799" y="9944100"/>
            <a:ext cx="11219043" cy="1270000"/>
          </a:xfrm>
          <a:prstGeom prst="rect">
            <a:avLst/>
          </a:prstGeom>
          <a:solidFill>
            <a:srgbClr val="0F6A5A"/>
          </a:solidFill>
        </p:spPr>
        <p:txBody>
          <a:bodyPr lIns="127000" tIns="127000" rIns="127000" bIns="127000" anchor="ctr">
            <a:noAutofit/>
          </a:bodyPr>
          <a:lstStyle>
            <a:lvl1pPr marL="0" indent="0" algn="r" defTabSz="2438400">
              <a:spcBef>
                <a:spcPts val="0"/>
              </a:spcBef>
              <a:buSzTx/>
              <a:buNone/>
              <a:defRPr sz="3600">
                <a:solidFill>
                  <a:srgbClr val="FFFFFF"/>
                </a:solidFill>
                <a:latin typeface="Roboto Regular"/>
                <a:ea typeface="Roboto Regular"/>
                <a:cs typeface="Roboto Regular"/>
                <a:sym typeface="Roboto Regular"/>
              </a:defRPr>
            </a:lvl1pPr>
          </a:lstStyle>
          <a:p>
            <a:r>
              <a:t>Insert Text Here</a:t>
            </a:r>
          </a:p>
        </p:txBody>
      </p:sp>
      <p:pic>
        <p:nvPicPr>
          <p:cNvPr id="85"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Paragraph &amp; Image">
    <p:spTree>
      <p:nvGrpSpPr>
        <p:cNvPr id="1" name=""/>
        <p:cNvGrpSpPr/>
        <p:nvPr/>
      </p:nvGrpSpPr>
      <p:grpSpPr>
        <a:xfrm>
          <a:off x="0" y="0"/>
          <a:ext cx="0" cy="0"/>
          <a:chOff x="0" y="0"/>
          <a:chExt cx="0" cy="0"/>
        </a:xfrm>
      </p:grpSpPr>
      <p:sp>
        <p:nvSpPr>
          <p:cNvPr id="93" name="Copy goes here copy goes here copy goes here copy goes here copy goes here copy goes here copy goes here copy goes here copy goes here copy goes here copy goes here copy goes here"/>
          <p:cNvSpPr txBox="1">
            <a:spLocks noGrp="1"/>
          </p:cNvSpPr>
          <p:nvPr>
            <p:ph type="body" sz="quarter" idx="21" hasCustomPrompt="1"/>
          </p:nvPr>
        </p:nvSpPr>
        <p:spPr>
          <a:xfrm>
            <a:off x="12814300" y="9334300"/>
            <a:ext cx="10205301" cy="3392788"/>
          </a:xfrm>
          <a:prstGeom prst="rect">
            <a:avLst/>
          </a:prstGeom>
        </p:spPr>
        <p:txBody>
          <a:bodyPr>
            <a:spAutoFit/>
          </a:bodyPr>
          <a:lstStyle>
            <a:lvl1pPr marL="0" indent="0" defTabSz="457200">
              <a:lnSpc>
                <a:spcPts val="6600"/>
              </a:lnSpc>
              <a:spcBef>
                <a:spcPts val="0"/>
              </a:spcBef>
              <a:buSzTx/>
              <a:buNone/>
              <a:tabLst>
                <a:tab pos="203200" algn="l"/>
              </a:tabLst>
              <a:defRPr sz="4000" spc="-100">
                <a:latin typeface="Roboto Regular"/>
                <a:ea typeface="Roboto Regular"/>
                <a:cs typeface="Roboto Regular"/>
                <a:sym typeface="Roboto Regular"/>
              </a:defRPr>
            </a:lvl1pPr>
          </a:lstStyle>
          <a:p>
            <a:r>
              <a:rPr dirty="0"/>
              <a:t>Copy goes here copy goes here copy goes here copy goes here copy goes here copy goes here copy goes here copy goes here copy goes here copy goes here copy goes here copy goes</a:t>
            </a:r>
          </a:p>
        </p:txBody>
      </p:sp>
      <p:sp>
        <p:nvSpPr>
          <p:cNvPr id="94" name="Title"/>
          <p:cNvSpPr txBox="1">
            <a:spLocks noGrp="1"/>
          </p:cNvSpPr>
          <p:nvPr>
            <p:ph type="body" sz="quarter" idx="22"/>
          </p:nvPr>
        </p:nvSpPr>
        <p:spPr>
          <a:xfrm>
            <a:off x="12814300" y="7950200"/>
            <a:ext cx="10923114" cy="1270000"/>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Paragraph &amp; Image copy">
    <p:spTree>
      <p:nvGrpSpPr>
        <p:cNvPr id="1" name=""/>
        <p:cNvGrpSpPr/>
        <p:nvPr/>
      </p:nvGrpSpPr>
      <p:grpSpPr>
        <a:xfrm>
          <a:off x="0" y="0"/>
          <a:ext cx="0" cy="0"/>
          <a:chOff x="0" y="0"/>
          <a:chExt cx="0" cy="0"/>
        </a:xfrm>
      </p:grpSpPr>
      <p:pic>
        <p:nvPicPr>
          <p:cNvPr id="102" name="iStock-965217542.jpg" descr="iStock-965217542.jpg"/>
          <p:cNvPicPr>
            <a:picLocks noChangeAspect="1"/>
          </p:cNvPicPr>
          <p:nvPr/>
        </p:nvPicPr>
        <p:blipFill>
          <a:blip r:embed="rId2"/>
          <a:stretch>
            <a:fillRect/>
          </a:stretch>
        </p:blipFill>
        <p:spPr>
          <a:xfrm>
            <a:off x="-5826307" y="-2790453"/>
            <a:ext cx="25963322" cy="17617609"/>
          </a:xfrm>
          <a:prstGeom prst="rect">
            <a:avLst/>
          </a:prstGeom>
          <a:ln w="12700">
            <a:miter lim="400000"/>
          </a:ln>
        </p:spPr>
      </p:pic>
      <p:sp>
        <p:nvSpPr>
          <p:cNvPr id="103"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pic>
        <p:nvPicPr>
          <p:cNvPr id="104" name="Image" descr="Image"/>
          <p:cNvPicPr>
            <a:picLocks noChangeAspect="1"/>
          </p:cNvPicPr>
          <p:nvPr/>
        </p:nvPicPr>
        <p:blipFill>
          <a:blip r:embed="rId3">
            <a:alphaModFix amt="6877"/>
          </a:blip>
          <a:stretch>
            <a:fillRect/>
          </a:stretch>
        </p:blipFill>
        <p:spPr>
          <a:xfrm>
            <a:off x="17108120" y="-3053397"/>
            <a:ext cx="11498562" cy="10549115"/>
          </a:xfrm>
          <a:prstGeom prst="rect">
            <a:avLst/>
          </a:prstGeom>
          <a:ln w="12700">
            <a:miter lim="400000"/>
          </a:ln>
        </p:spPr>
      </p:pic>
      <p:sp>
        <p:nvSpPr>
          <p:cNvPr id="105" name="Copy goes here copy goes here copy goes here copy goes here copy goes here copy goes here copy goes here copy goes here copy goes here copy goes here copy goes here copy goes here"/>
          <p:cNvSpPr txBox="1">
            <a:spLocks noGrp="1"/>
          </p:cNvSpPr>
          <p:nvPr>
            <p:ph type="body" sz="quarter" idx="21" hasCustomPrompt="1"/>
          </p:nvPr>
        </p:nvSpPr>
        <p:spPr>
          <a:xfrm>
            <a:off x="12814300" y="9334300"/>
            <a:ext cx="10205301" cy="3392788"/>
          </a:xfrm>
          <a:prstGeom prst="rect">
            <a:avLst/>
          </a:prstGeom>
        </p:spPr>
        <p:txBody>
          <a:bodyPr anchor="t">
            <a:spAutoFit/>
          </a:bodyPr>
          <a:lstStyle>
            <a:lvl1pPr marL="0" indent="0" defTabSz="457200">
              <a:lnSpc>
                <a:spcPts val="6600"/>
              </a:lnSpc>
              <a:spcBef>
                <a:spcPts val="0"/>
              </a:spcBef>
              <a:buSzTx/>
              <a:buNone/>
              <a:tabLst>
                <a:tab pos="203200" algn="l"/>
              </a:tabLst>
              <a:defRPr sz="4000" spc="-100">
                <a:latin typeface="Roboto Regular"/>
                <a:ea typeface="Roboto Regular"/>
                <a:cs typeface="Roboto Regular"/>
                <a:sym typeface="Roboto Regular"/>
              </a:defRPr>
            </a:lvl1pPr>
          </a:lstStyle>
          <a:p>
            <a:r>
              <a:rPr dirty="0"/>
              <a:t>Copy goes here copy goes here copy goes here copy goes here copy goes here copy goes here copy goes here copy goes here copy goes here copy goes here copy goes here copy goes</a:t>
            </a:r>
          </a:p>
        </p:txBody>
      </p:sp>
      <p:sp>
        <p:nvSpPr>
          <p:cNvPr id="106" name="Title"/>
          <p:cNvSpPr txBox="1">
            <a:spLocks noGrp="1"/>
          </p:cNvSpPr>
          <p:nvPr>
            <p:ph type="body" sz="quarter" idx="22"/>
          </p:nvPr>
        </p:nvSpPr>
        <p:spPr>
          <a:xfrm>
            <a:off x="12814300" y="7950200"/>
            <a:ext cx="10923114" cy="1270000"/>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07" name="Icon_TM_RGB_Green_Icon_Green.png" descr="Icon_TM_RGB_Green_Icon_Green.png"/>
          <p:cNvPicPr>
            <a:picLocks noChangeAspect="1"/>
          </p:cNvPicPr>
          <p:nvPr/>
        </p:nvPicPr>
        <p:blipFill>
          <a:blip r:embed="rId4"/>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Bullets &amp; Image Alt">
    <p:spTree>
      <p:nvGrpSpPr>
        <p:cNvPr id="1" name=""/>
        <p:cNvGrpSpPr/>
        <p:nvPr/>
      </p:nvGrpSpPr>
      <p:grpSpPr>
        <a:xfrm>
          <a:off x="0" y="0"/>
          <a:ext cx="0" cy="0"/>
          <a:chOff x="0" y="0"/>
          <a:chExt cx="0" cy="0"/>
        </a:xfrm>
      </p:grpSpPr>
      <p:pic>
        <p:nvPicPr>
          <p:cNvPr id="115" name="Mother+Daughter_8.jpg" descr="Mother+Daughter_8.jpg"/>
          <p:cNvPicPr>
            <a:picLocks noChangeAspect="1"/>
          </p:cNvPicPr>
          <p:nvPr/>
        </p:nvPicPr>
        <p:blipFill>
          <a:blip r:embed="rId2"/>
          <a:stretch>
            <a:fillRect/>
          </a:stretch>
        </p:blipFill>
        <p:spPr>
          <a:xfrm>
            <a:off x="-5155750" y="-2569126"/>
            <a:ext cx="25270887" cy="16855485"/>
          </a:xfrm>
          <a:prstGeom prst="rect">
            <a:avLst/>
          </a:prstGeom>
          <a:ln w="12700">
            <a:miter lim="400000"/>
          </a:ln>
        </p:spPr>
      </p:pic>
      <p:sp>
        <p:nvSpPr>
          <p:cNvPr id="116" name="Rectangle"/>
          <p:cNvSpPr/>
          <p:nvPr/>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sp>
        <p:nvSpPr>
          <p:cNvPr id="117" name="Point 1…"/>
          <p:cNvSpPr txBox="1">
            <a:spLocks noGrp="1"/>
          </p:cNvSpPr>
          <p:nvPr>
            <p:ph type="body" sz="quarter" idx="21"/>
          </p:nvPr>
        </p:nvSpPr>
        <p:spPr>
          <a:xfrm>
            <a:off x="14222051" y="8145213"/>
            <a:ext cx="8731410" cy="3746501"/>
          </a:xfrm>
          <a:prstGeom prst="rect">
            <a:avLst/>
          </a:prstGeom>
        </p:spPr>
        <p:txBody>
          <a:bodyPr>
            <a:spAutoFit/>
          </a:bodyPr>
          <a:lstStyle/>
          <a:p>
            <a:pPr marL="370416" indent="-370416">
              <a:spcBef>
                <a:spcPts val="2500"/>
              </a:spcBef>
              <a:defRPr sz="4000" spc="-119">
                <a:solidFill>
                  <a:srgbClr val="242829"/>
                </a:solidFill>
                <a:latin typeface="Roboto Regular"/>
                <a:ea typeface="Roboto Regular"/>
                <a:cs typeface="Roboto Regular"/>
                <a:sym typeface="Roboto Regular"/>
              </a:defRPr>
            </a:pPr>
            <a:r>
              <a:rPr dirty="0"/>
              <a:t>Point 1</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Pont 2</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3</a:t>
            </a:r>
          </a:p>
          <a:p>
            <a:pPr marL="370416" indent="-370416">
              <a:spcBef>
                <a:spcPts val="2500"/>
              </a:spcBef>
              <a:defRPr sz="4000" spc="-119">
                <a:solidFill>
                  <a:srgbClr val="242829"/>
                </a:solidFill>
                <a:latin typeface="Roboto Regular"/>
                <a:ea typeface="Roboto Regular"/>
                <a:cs typeface="Roboto Regular"/>
                <a:sym typeface="Roboto Regular"/>
              </a:defRPr>
            </a:pPr>
            <a:r>
              <a:rPr dirty="0"/>
              <a:t>Point 4</a:t>
            </a:r>
          </a:p>
        </p:txBody>
      </p:sp>
      <p:sp>
        <p:nvSpPr>
          <p:cNvPr id="118" name="Title"/>
          <p:cNvSpPr txBox="1">
            <a:spLocks noGrp="1"/>
          </p:cNvSpPr>
          <p:nvPr>
            <p:ph type="body" sz="quarter" idx="22"/>
          </p:nvPr>
        </p:nvSpPr>
        <p:spPr>
          <a:xfrm>
            <a:off x="14226466" y="6706443"/>
            <a:ext cx="8731409" cy="1270001"/>
          </a:xfrm>
          <a:prstGeom prst="rect">
            <a:avLst/>
          </a:prstGeom>
        </p:spPr>
        <p:txBody>
          <a:bodyPr>
            <a:spAutoFit/>
          </a:bodyPr>
          <a:lstStyle>
            <a:lvl1pPr marL="0" indent="0" defTabSz="457200">
              <a:lnSpc>
                <a:spcPts val="10200"/>
              </a:lnSpc>
              <a:spcBef>
                <a:spcPts val="0"/>
              </a:spcBef>
              <a:buSzTx/>
              <a:buNone/>
              <a:tabLst>
                <a:tab pos="203200" algn="l"/>
              </a:tabLst>
              <a:defRPr sz="7000" spc="-175">
                <a:solidFill>
                  <a:srgbClr val="006A5B"/>
                </a:solidFill>
                <a:latin typeface="Roboto Regular"/>
                <a:ea typeface="Roboto Regular"/>
                <a:cs typeface="Roboto Regular"/>
                <a:sym typeface="Roboto Regular"/>
              </a:defRPr>
            </a:lvl1pPr>
          </a:lstStyle>
          <a:p>
            <a:r>
              <a:t>Title</a:t>
            </a:r>
          </a:p>
        </p:txBody>
      </p:sp>
      <p:pic>
        <p:nvPicPr>
          <p:cNvPr id="119" name="Icon_TM_RGB_Green_Icon_Green.png" descr="Icon_TM_RGB_Green_Icon_Green.png"/>
          <p:cNvPicPr>
            <a:picLocks noChangeAspect="1"/>
          </p:cNvPicPr>
          <p:nvPr/>
        </p:nvPicPr>
        <p:blipFill>
          <a:blip r:embed="rId3"/>
          <a:stretch>
            <a:fillRect/>
          </a:stretch>
        </p:blipFill>
        <p:spPr>
          <a:xfrm>
            <a:off x="22988305" y="12460307"/>
            <a:ext cx="698501" cy="665011"/>
          </a:xfrm>
          <a:prstGeom prst="rect">
            <a:avLst/>
          </a:prstGeom>
          <a:ln w="12700">
            <a:miter lim="400000"/>
          </a:ln>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een Shot 2020-08-25 at 5.44.01 PM.png" descr="Screen Shot 2020-08-25 at 5.44.01 PM.png"/>
          <p:cNvPicPr>
            <a:picLocks noChangeAspect="1"/>
          </p:cNvPicPr>
          <p:nvPr userDrawn="1"/>
        </p:nvPicPr>
        <p:blipFill>
          <a:blip r:embed="rId19"/>
          <a:stretch>
            <a:fillRect/>
          </a:stretch>
        </p:blipFill>
        <p:spPr>
          <a:xfrm>
            <a:off x="-818309" y="-35669"/>
            <a:ext cx="21054767" cy="13928952"/>
          </a:xfrm>
          <a:prstGeom prst="rect">
            <a:avLst/>
          </a:prstGeom>
          <a:ln w="12700">
            <a:miter lim="400000"/>
          </a:ln>
        </p:spPr>
      </p:pic>
      <p:sp>
        <p:nvSpPr>
          <p:cNvPr id="3" name="Rectangle"/>
          <p:cNvSpPr/>
          <p:nvPr userDrawn="1"/>
        </p:nvSpPr>
        <p:spPr>
          <a:xfrm rot="18900000">
            <a:off x="6220622" y="2665449"/>
            <a:ext cx="27849405" cy="13267258"/>
          </a:xfrm>
          <a:prstGeom prst="rect">
            <a:avLst/>
          </a:prstGeom>
          <a:solidFill>
            <a:srgbClr val="FFFFFF"/>
          </a:solidFill>
          <a:ln w="12700">
            <a:miter lim="400000"/>
          </a:ln>
        </p:spPr>
        <p:txBody>
          <a:bodyPr lIns="0" tIns="0" rIns="0" bIns="0" anchor="ctr"/>
          <a:lstStyle/>
          <a:p>
            <a:pPr>
              <a:defRPr sz="3200" cap="none" spc="0">
                <a:latin typeface="+mn-lt"/>
                <a:ea typeface="+mn-ea"/>
                <a:cs typeface="+mn-cs"/>
                <a:sym typeface="Helvetica Neue Medium"/>
              </a:defRPr>
            </a:pPr>
            <a:endParaRPr/>
          </a:p>
        </p:txBody>
      </p:sp>
      <p:pic>
        <p:nvPicPr>
          <p:cNvPr id="4" name="Image" descr="Image"/>
          <p:cNvPicPr>
            <a:picLocks noChangeAspect="1"/>
          </p:cNvPicPr>
          <p:nvPr/>
        </p:nvPicPr>
        <p:blipFill>
          <a:blip r:embed="rId20">
            <a:alphaModFix amt="6877"/>
          </a:blip>
          <a:stretch>
            <a:fillRect/>
          </a:stretch>
        </p:blipFill>
        <p:spPr>
          <a:xfrm>
            <a:off x="17108120" y="-3053397"/>
            <a:ext cx="11498562" cy="10549115"/>
          </a:xfrm>
          <a:prstGeom prst="rect">
            <a:avLst/>
          </a:prstGeom>
          <a:ln w="12700">
            <a:miter lim="400000"/>
          </a:ln>
        </p:spPr>
      </p:pic>
      <p:pic>
        <p:nvPicPr>
          <p:cNvPr id="5" name="Icon_TM_RGB_Green_Icon_Green.png" descr="Icon_TM_RGB_Green_Icon_Green.png"/>
          <p:cNvPicPr>
            <a:picLocks noChangeAspect="1"/>
          </p:cNvPicPr>
          <p:nvPr/>
        </p:nvPicPr>
        <p:blipFill>
          <a:blip r:embed="rId21"/>
          <a:stretch>
            <a:fillRect/>
          </a:stretch>
        </p:blipFill>
        <p:spPr>
          <a:xfrm>
            <a:off x="22988305" y="12460307"/>
            <a:ext cx="698501" cy="665011"/>
          </a:xfrm>
          <a:prstGeom prst="rect">
            <a:avLst/>
          </a:prstGeom>
          <a:ln w="12700">
            <a:miter lim="400000"/>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7" r:id="rId17"/>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457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914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1371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1828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22860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2743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3200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3657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resentation title"/>
          <p:cNvSpPr txBox="1">
            <a:spLocks noGrp="1"/>
          </p:cNvSpPr>
          <p:nvPr>
            <p:ph type="body" idx="21"/>
          </p:nvPr>
        </p:nvSpPr>
        <p:spPr>
          <a:xfrm>
            <a:off x="646144" y="11542309"/>
            <a:ext cx="12827260" cy="784830"/>
          </a:xfrm>
          <a:prstGeom prst="rect">
            <a:avLst/>
          </a:prstGeom>
        </p:spPr>
        <p:txBody>
          <a:bodyPr/>
          <a:lstStyle/>
          <a:p>
            <a:r>
              <a:rPr lang="en-US" sz="4500" dirty="0"/>
              <a:t>Discovering Group Coordinators</a:t>
            </a:r>
          </a:p>
        </p:txBody>
      </p:sp>
      <p:sp>
        <p:nvSpPr>
          <p:cNvPr id="2" name="TextBox 1">
            <a:extLst>
              <a:ext uri="{FF2B5EF4-FFF2-40B4-BE49-F238E27FC236}">
                <a16:creationId xmlns:a16="http://schemas.microsoft.com/office/drawing/2014/main" id="{550BD0F8-BE31-4943-8269-67529AB8DEB9}"/>
              </a:ext>
            </a:extLst>
          </p:cNvPr>
          <p:cNvSpPr txBox="1"/>
          <p:nvPr/>
        </p:nvSpPr>
        <p:spPr>
          <a:xfrm>
            <a:off x="898070" y="12330676"/>
            <a:ext cx="12323407"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800" b="0" i="1" u="none" strike="noStrike" cap="all" spc="934" normalizeH="0" baseline="0" dirty="0">
                <a:ln>
                  <a:noFill/>
                </a:ln>
                <a:solidFill>
                  <a:srgbClr val="FFFFFF"/>
                </a:solidFill>
                <a:effectLst/>
                <a:uFillTx/>
                <a:latin typeface="Roboto Regular"/>
                <a:ea typeface="Roboto Regular"/>
                <a:cs typeface="Roboto Regular"/>
                <a:sym typeface="Roboto Regular"/>
              </a:rPr>
              <a:t>Having effective GC inviting conversations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88D285-2888-421E-AA7A-8AFB0D15C2E7}"/>
              </a:ext>
            </a:extLst>
          </p:cNvPr>
          <p:cNvPicPr>
            <a:picLocks noChangeAspect="1"/>
          </p:cNvPicPr>
          <p:nvPr/>
        </p:nvPicPr>
        <p:blipFill>
          <a:blip r:embed="rId3"/>
          <a:stretch>
            <a:fillRect/>
          </a:stretch>
        </p:blipFill>
        <p:spPr>
          <a:xfrm>
            <a:off x="14365101" y="4168875"/>
            <a:ext cx="9397783" cy="5378249"/>
          </a:xfrm>
          <a:prstGeom prst="rect">
            <a:avLst/>
          </a:prstGeom>
        </p:spPr>
      </p:pic>
      <p:pic>
        <p:nvPicPr>
          <p:cNvPr id="4" name="Picture 3">
            <a:extLst>
              <a:ext uri="{FF2B5EF4-FFF2-40B4-BE49-F238E27FC236}">
                <a16:creationId xmlns:a16="http://schemas.microsoft.com/office/drawing/2014/main" id="{A1E5F896-3228-4410-87F9-0687495E2B00}"/>
              </a:ext>
            </a:extLst>
          </p:cNvPr>
          <p:cNvPicPr>
            <a:picLocks noChangeAspect="1"/>
          </p:cNvPicPr>
          <p:nvPr/>
        </p:nvPicPr>
        <p:blipFill>
          <a:blip r:embed="rId4"/>
          <a:stretch>
            <a:fillRect/>
          </a:stretch>
        </p:blipFill>
        <p:spPr>
          <a:xfrm>
            <a:off x="4135437" y="1323961"/>
            <a:ext cx="16113125" cy="1475360"/>
          </a:xfrm>
          <a:prstGeom prst="rect">
            <a:avLst/>
          </a:prstGeom>
        </p:spPr>
      </p:pic>
      <p:pic>
        <p:nvPicPr>
          <p:cNvPr id="6" name="Picture 5">
            <a:extLst>
              <a:ext uri="{FF2B5EF4-FFF2-40B4-BE49-F238E27FC236}">
                <a16:creationId xmlns:a16="http://schemas.microsoft.com/office/drawing/2014/main" id="{0BA3C99B-2A52-45A0-BF7E-B4B0C2E64D96}"/>
              </a:ext>
            </a:extLst>
          </p:cNvPr>
          <p:cNvPicPr>
            <a:picLocks noChangeAspect="1"/>
          </p:cNvPicPr>
          <p:nvPr/>
        </p:nvPicPr>
        <p:blipFill>
          <a:blip r:embed="rId5"/>
          <a:stretch>
            <a:fillRect/>
          </a:stretch>
        </p:blipFill>
        <p:spPr>
          <a:xfrm>
            <a:off x="828934" y="3006315"/>
            <a:ext cx="12863675" cy="9199661"/>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Copy goes here copy goes here copy goes here copy goes here copy goes here copy goes here copy goes here copy goes here copy goes here copy goes here copy goes here copy goes here"/>
          <p:cNvSpPr>
            <a:spLocks noGrp="1"/>
          </p:cNvSpPr>
          <p:nvPr>
            <p:ph type="body" idx="21"/>
          </p:nvPr>
        </p:nvSpPr>
        <p:spPr>
          <a:xfrm>
            <a:off x="12474058" y="9354479"/>
            <a:ext cx="11108956" cy="2548133"/>
          </a:xfrm>
          <a:prstGeom prst="rect">
            <a:avLst/>
          </a:prstGeom>
        </p:spPr>
        <p:txBody>
          <a:bodyPr/>
          <a:lstStyle/>
          <a:p>
            <a:r>
              <a:rPr lang="en-US" dirty="0"/>
              <a:t>Telemarketing (this is about building relationships)</a:t>
            </a:r>
          </a:p>
          <a:p>
            <a:r>
              <a:rPr lang="en-US" dirty="0"/>
              <a:t>Guilt or Manipulate people into volunteering</a:t>
            </a:r>
          </a:p>
        </p:txBody>
      </p:sp>
      <p:sp>
        <p:nvSpPr>
          <p:cNvPr id="276" name="Title"/>
          <p:cNvSpPr>
            <a:spLocks noGrp="1"/>
          </p:cNvSpPr>
          <p:nvPr>
            <p:ph type="body" idx="22"/>
          </p:nvPr>
        </p:nvSpPr>
        <p:spPr>
          <a:xfrm>
            <a:off x="12474058" y="7950200"/>
            <a:ext cx="10923114" cy="1265731"/>
          </a:xfrm>
          <a:prstGeom prst="rect">
            <a:avLst/>
          </a:prstGeom>
        </p:spPr>
        <p:txBody>
          <a:bodyPr/>
          <a:lstStyle/>
          <a:p>
            <a:r>
              <a:rPr lang="en-US" sz="6000" dirty="0"/>
              <a:t>What we are not asking you to do </a:t>
            </a:r>
            <a:endParaRPr sz="6000"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6595051" y="5938143"/>
            <a:ext cx="16945432" cy="4971874"/>
          </a:xfrm>
          <a:prstGeom prst="rect">
            <a:avLst/>
          </a:prstGeom>
        </p:spPr>
        <p:txBody>
          <a:bodyPr/>
          <a:lstStyle/>
          <a:p>
            <a:pPr marL="571500" indent="-571500" algn="l">
              <a:buFont typeface="Arial" panose="020B0604020202020204" pitchFamily="34" charset="0"/>
              <a:buChar char="•"/>
            </a:pPr>
            <a:r>
              <a:rPr lang="en-US" sz="4500" dirty="0"/>
              <a:t>Introduction &amp; Ask Permission</a:t>
            </a:r>
          </a:p>
          <a:p>
            <a:pPr marL="571500" indent="-571500" algn="l">
              <a:buFont typeface="Arial" panose="020B0604020202020204" pitchFamily="34" charset="0"/>
              <a:buChar char="•"/>
            </a:pPr>
            <a:r>
              <a:rPr lang="en-US" sz="4500" dirty="0"/>
              <a:t>Hear Their Story</a:t>
            </a:r>
          </a:p>
          <a:p>
            <a:pPr marL="571500" indent="-571500" algn="l">
              <a:buFont typeface="Arial" panose="020B0604020202020204" pitchFamily="34" charset="0"/>
              <a:buChar char="•"/>
            </a:pPr>
            <a:r>
              <a:rPr lang="en-US" sz="4500" dirty="0"/>
              <a:t>Share Your 30 second story as led</a:t>
            </a:r>
          </a:p>
          <a:p>
            <a:pPr marL="571500" indent="-571500" algn="l">
              <a:buFont typeface="Arial" panose="020B0604020202020204" pitchFamily="34" charset="0"/>
              <a:buChar char="•"/>
            </a:pPr>
            <a:r>
              <a:rPr lang="en-US" sz="4500" dirty="0"/>
              <a:t>Connect to the Need Around Them</a:t>
            </a:r>
          </a:p>
          <a:p>
            <a:pPr marL="571500" indent="-571500" algn="l">
              <a:buFont typeface="Arial" panose="020B0604020202020204" pitchFamily="34" charset="0"/>
              <a:buChar char="•"/>
            </a:pPr>
            <a:r>
              <a:rPr lang="en-US" sz="4500" dirty="0"/>
              <a:t>ASK</a:t>
            </a:r>
          </a:p>
        </p:txBody>
      </p:sp>
      <p:sp>
        <p:nvSpPr>
          <p:cNvPr id="298" name="Our PURPOSE"/>
          <p:cNvSpPr txBox="1">
            <a:spLocks noGrp="1"/>
          </p:cNvSpPr>
          <p:nvPr>
            <p:ph type="body" idx="23"/>
          </p:nvPr>
        </p:nvSpPr>
        <p:spPr>
          <a:xfrm>
            <a:off x="7882658" y="4308121"/>
            <a:ext cx="14370217" cy="1015663"/>
          </a:xfrm>
          <a:prstGeom prst="rect">
            <a:avLst/>
          </a:prstGeom>
        </p:spPr>
        <p:txBody>
          <a:bodyPr/>
          <a:lstStyle/>
          <a:p>
            <a:r>
              <a:rPr lang="en-US" sz="6000" dirty="0"/>
              <a:t>Elements of GC Conversation</a:t>
            </a:r>
            <a:endParaRPr sz="6000" dirty="0"/>
          </a:p>
        </p:txBody>
      </p:sp>
    </p:spTree>
    <p:extLst>
      <p:ext uri="{BB962C8B-B14F-4D97-AF65-F5344CB8AC3E}">
        <p14:creationId xmlns:p14="http://schemas.microsoft.com/office/powerpoint/2010/main" val="209824141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6871497" y="3513407"/>
            <a:ext cx="16945432" cy="8988999"/>
          </a:xfrm>
          <a:prstGeom prst="rect">
            <a:avLst/>
          </a:prstGeom>
        </p:spPr>
        <p:txBody>
          <a:bodyPr/>
          <a:lstStyle/>
          <a:p>
            <a:pPr marL="914400" indent="-914400" algn="l">
              <a:buFont typeface="+mj-lt"/>
              <a:buAutoNum type="arabicPeriod"/>
            </a:pPr>
            <a:r>
              <a:rPr lang="en-US" sz="4500" dirty="0"/>
              <a:t>Use script: “Sample Script for New Group Coordinator”</a:t>
            </a:r>
          </a:p>
          <a:p>
            <a:pPr marL="914400" indent="-914400" algn="l">
              <a:buFont typeface="+mj-lt"/>
              <a:buAutoNum type="arabicPeriod"/>
            </a:pPr>
            <a:r>
              <a:rPr lang="en-US" sz="4500" dirty="0"/>
              <a:t>Modify it to make it your own</a:t>
            </a:r>
          </a:p>
          <a:p>
            <a:pPr algn="l"/>
            <a:r>
              <a:rPr lang="en-US" sz="4500" dirty="0"/>
              <a:t>					- However don’t change key ideas</a:t>
            </a:r>
          </a:p>
          <a:p>
            <a:pPr algn="l"/>
            <a:r>
              <a:rPr lang="en-US" sz="4500" dirty="0"/>
              <a:t>3. 	Find a partner and role play. </a:t>
            </a:r>
          </a:p>
          <a:p>
            <a:pPr algn="l"/>
            <a:r>
              <a:rPr lang="en-US" sz="4500" dirty="0"/>
              <a:t>					- Take turns receiving the call</a:t>
            </a:r>
          </a:p>
          <a:p>
            <a:pPr algn="l"/>
            <a:r>
              <a:rPr lang="en-US" sz="4500" dirty="0"/>
              <a:t>					- This may feel mechanical or awkward. That is okay!</a:t>
            </a:r>
          </a:p>
          <a:p>
            <a:pPr algn="l"/>
            <a:r>
              <a:rPr lang="en-US" sz="4500" dirty="0"/>
              <a:t>4. 	When both partners have shared, make adjustments and share again.</a:t>
            </a:r>
          </a:p>
          <a:p>
            <a:pPr algn="l"/>
            <a:r>
              <a:rPr lang="en-US" sz="4500" dirty="0"/>
              <a:t>					- Practice at least 2 times or as time allows</a:t>
            </a:r>
          </a:p>
        </p:txBody>
      </p:sp>
      <p:sp>
        <p:nvSpPr>
          <p:cNvPr id="298" name="Our PURPOSE"/>
          <p:cNvSpPr txBox="1">
            <a:spLocks noGrp="1"/>
          </p:cNvSpPr>
          <p:nvPr>
            <p:ph type="body" idx="23"/>
          </p:nvPr>
        </p:nvSpPr>
        <p:spPr>
          <a:xfrm>
            <a:off x="13424649" y="1963687"/>
            <a:ext cx="3839128" cy="1015663"/>
          </a:xfrm>
          <a:prstGeom prst="rect">
            <a:avLst/>
          </a:prstGeom>
        </p:spPr>
        <p:txBody>
          <a:bodyPr/>
          <a:lstStyle/>
          <a:p>
            <a:r>
              <a:rPr lang="en-US" sz="6000" dirty="0"/>
              <a:t>Scripts</a:t>
            </a:r>
            <a:endParaRPr sz="6000" dirty="0"/>
          </a:p>
        </p:txBody>
      </p:sp>
    </p:spTree>
    <p:extLst>
      <p:ext uri="{BB962C8B-B14F-4D97-AF65-F5344CB8AC3E}">
        <p14:creationId xmlns:p14="http://schemas.microsoft.com/office/powerpoint/2010/main" val="173679032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lide title"/>
          <p:cNvSpPr txBox="1">
            <a:spLocks noGrp="1"/>
          </p:cNvSpPr>
          <p:nvPr>
            <p:ph type="body" idx="21"/>
          </p:nvPr>
        </p:nvSpPr>
        <p:spPr>
          <a:xfrm>
            <a:off x="1070263" y="12165819"/>
            <a:ext cx="16365682" cy="1938992"/>
          </a:xfrm>
          <a:prstGeom prst="rect">
            <a:avLst/>
          </a:prstGeom>
        </p:spPr>
        <p:txBody>
          <a:bodyPr/>
          <a:lstStyle/>
          <a:p>
            <a:r>
              <a:rPr lang="en-US" sz="4000" dirty="0"/>
              <a:t>Break (Grab a snack &amp; be back in 15 minutes!)</a:t>
            </a:r>
          </a:p>
          <a:p>
            <a:endParaRPr sz="4000"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Point 1…"/>
          <p:cNvSpPr>
            <a:spLocks noGrp="1"/>
          </p:cNvSpPr>
          <p:nvPr>
            <p:ph type="body" idx="21"/>
          </p:nvPr>
        </p:nvSpPr>
        <p:spPr>
          <a:xfrm>
            <a:off x="13886224" y="8211030"/>
            <a:ext cx="8731410" cy="2580194"/>
          </a:xfrm>
          <a:prstGeom prst="rect">
            <a:avLst/>
          </a:prstGeom>
        </p:spPr>
        <p:txBody>
          <a:bodyPr/>
          <a:lstStyle/>
          <a:p>
            <a:pPr marL="742950" indent="-742950">
              <a:spcBef>
                <a:spcPts val="2500"/>
              </a:spcBef>
              <a:buFont typeface="+mj-lt"/>
              <a:buAutoNum type="arabicPeriod"/>
              <a:defRPr sz="4000" spc="-119">
                <a:solidFill>
                  <a:srgbClr val="242829"/>
                </a:solidFill>
                <a:latin typeface="Roboto Regular"/>
                <a:ea typeface="Roboto Regular"/>
                <a:cs typeface="Roboto Regular"/>
                <a:sym typeface="Roboto Regular"/>
              </a:defRPr>
            </a:pPr>
            <a:r>
              <a:rPr lang="en-US" dirty="0"/>
              <a:t>Review “Leaving Message Script”</a:t>
            </a:r>
          </a:p>
          <a:p>
            <a:pPr marL="742950" indent="-742950">
              <a:spcBef>
                <a:spcPts val="2500"/>
              </a:spcBef>
              <a:buFont typeface="+mj-lt"/>
              <a:buAutoNum type="arabicPeriod"/>
              <a:defRPr sz="4000" spc="-119">
                <a:solidFill>
                  <a:srgbClr val="242829"/>
                </a:solidFill>
                <a:latin typeface="Roboto Regular"/>
                <a:ea typeface="Roboto Regular"/>
                <a:cs typeface="Roboto Regular"/>
                <a:sym typeface="Roboto Regular"/>
              </a:defRPr>
            </a:pPr>
            <a:r>
              <a:rPr lang="en-US" dirty="0"/>
              <a:t>Rehearse with a partner</a:t>
            </a:r>
          </a:p>
          <a:p>
            <a:pPr marL="742950" indent="-742950">
              <a:spcBef>
                <a:spcPts val="2500"/>
              </a:spcBef>
              <a:buFont typeface="+mj-lt"/>
              <a:buAutoNum type="arabicPeriod"/>
              <a:defRPr sz="4000" spc="-119">
                <a:solidFill>
                  <a:srgbClr val="242829"/>
                </a:solidFill>
                <a:latin typeface="Roboto Regular"/>
                <a:ea typeface="Roboto Regular"/>
                <a:cs typeface="Roboto Regular"/>
                <a:sym typeface="Roboto Regular"/>
              </a:defRPr>
            </a:pPr>
            <a:r>
              <a:rPr lang="en-US" dirty="0"/>
              <a:t>Receive partner feedback</a:t>
            </a:r>
          </a:p>
        </p:txBody>
      </p:sp>
      <p:sp>
        <p:nvSpPr>
          <p:cNvPr id="279" name="Title"/>
          <p:cNvSpPr>
            <a:spLocks noGrp="1"/>
          </p:cNvSpPr>
          <p:nvPr>
            <p:ph type="body" idx="22"/>
          </p:nvPr>
        </p:nvSpPr>
        <p:spPr>
          <a:xfrm>
            <a:off x="13886224" y="6706443"/>
            <a:ext cx="10157534" cy="2605778"/>
          </a:xfrm>
          <a:prstGeom prst="rect">
            <a:avLst/>
          </a:prstGeom>
        </p:spPr>
        <p:txBody>
          <a:bodyPr/>
          <a:lstStyle/>
          <a:p>
            <a:r>
              <a:rPr lang="en-US" sz="6000" dirty="0"/>
              <a:t>Leaving an Effective Message</a:t>
            </a:r>
            <a:endParaRPr sz="6000"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Bible verse or quote here"/>
          <p:cNvSpPr>
            <a:spLocks noGrp="1"/>
          </p:cNvSpPr>
          <p:nvPr>
            <p:ph type="body" idx="21"/>
          </p:nvPr>
        </p:nvSpPr>
        <p:spPr>
          <a:xfrm>
            <a:off x="1578055" y="2254836"/>
            <a:ext cx="21227885" cy="1015663"/>
          </a:xfrm>
          <a:prstGeom prst="rect">
            <a:avLst/>
          </a:prstGeom>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kumimoji="0" lang="en-US" sz="6000" b="0" i="0" u="none" strike="noStrike" kern="0" cap="all" spc="571" normalizeH="0" baseline="0" noProof="0" dirty="0">
                <a:ln>
                  <a:noFill/>
                </a:ln>
                <a:solidFill>
                  <a:srgbClr val="106A5A"/>
                </a:solidFill>
                <a:effectLst/>
                <a:uLnTx/>
                <a:uFillTx/>
                <a:latin typeface="Roboto Bold"/>
                <a:ea typeface="Roboto Bold"/>
                <a:sym typeface="Roboto Bold"/>
              </a:rPr>
              <a:t>Email &amp; Text</a:t>
            </a:r>
          </a:p>
        </p:txBody>
      </p:sp>
      <p:sp>
        <p:nvSpPr>
          <p:cNvPr id="288" name="CHAPTER VERSE"/>
          <p:cNvSpPr>
            <a:spLocks noGrp="1"/>
          </p:cNvSpPr>
          <p:nvPr>
            <p:ph type="body" idx="22"/>
          </p:nvPr>
        </p:nvSpPr>
        <p:spPr>
          <a:xfrm>
            <a:off x="1722442" y="3415342"/>
            <a:ext cx="20939109" cy="923330"/>
          </a:xfrm>
          <a:prstGeom prst="rect">
            <a:avLst/>
          </a:prstGeom>
        </p:spPr>
        <p:txBody>
          <a:bodyPr/>
          <a:lstStyle/>
          <a:p>
            <a:r>
              <a:rPr lang="en-US" dirty="0"/>
              <a:t>Some people will not answer the phone</a:t>
            </a:r>
          </a:p>
          <a:p>
            <a:r>
              <a:rPr lang="en-US" dirty="0"/>
              <a:t>Complete the ATTEMPT!</a:t>
            </a:r>
          </a:p>
        </p:txBody>
      </p:sp>
      <p:pic>
        <p:nvPicPr>
          <p:cNvPr id="4" name="Picture 3">
            <a:extLst>
              <a:ext uri="{FF2B5EF4-FFF2-40B4-BE49-F238E27FC236}">
                <a16:creationId xmlns:a16="http://schemas.microsoft.com/office/drawing/2014/main" id="{60982033-A0F3-4B26-A71C-F5F9D51DDAAC}"/>
              </a:ext>
            </a:extLst>
          </p:cNvPr>
          <p:cNvPicPr>
            <a:picLocks noChangeAspect="1"/>
          </p:cNvPicPr>
          <p:nvPr/>
        </p:nvPicPr>
        <p:blipFill>
          <a:blip r:embed="rId3"/>
          <a:stretch>
            <a:fillRect/>
          </a:stretch>
        </p:blipFill>
        <p:spPr>
          <a:xfrm>
            <a:off x="7887961" y="5457348"/>
            <a:ext cx="9397783" cy="5378249"/>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6871497" y="3513407"/>
            <a:ext cx="16945432" cy="8988999"/>
          </a:xfrm>
          <a:prstGeom prst="rect">
            <a:avLst/>
          </a:prstGeom>
        </p:spPr>
        <p:txBody>
          <a:bodyPr/>
          <a:lstStyle/>
          <a:p>
            <a:pPr algn="l"/>
            <a:r>
              <a:rPr lang="en-US" sz="4500" b="1" dirty="0"/>
              <a:t>Best Practice:</a:t>
            </a:r>
          </a:p>
          <a:p>
            <a:pPr marL="571500" indent="-571500" algn="l">
              <a:buFont typeface="Arial" panose="020B0604020202020204" pitchFamily="34" charset="0"/>
              <a:buChar char="•"/>
            </a:pPr>
            <a:r>
              <a:rPr lang="en-US" sz="4300" dirty="0"/>
              <a:t>Email after attempting to contact as a follow-up</a:t>
            </a:r>
          </a:p>
          <a:p>
            <a:pPr marL="685800" indent="-685800" algn="l">
              <a:buFont typeface="Arial" panose="020B0604020202020204" pitchFamily="34" charset="0"/>
              <a:buChar char="•"/>
            </a:pPr>
            <a:r>
              <a:rPr lang="en-US" sz="4500" dirty="0"/>
              <a:t>Include why you called. You can go into more detail in an email than you have room for in a VM. Mention you will contact again, but they can call you.</a:t>
            </a:r>
          </a:p>
          <a:p>
            <a:pPr marL="685800" indent="-685800" algn="l">
              <a:buFont typeface="Arial" panose="020B0604020202020204" pitchFamily="34" charset="0"/>
              <a:buChar char="•"/>
            </a:pPr>
            <a:r>
              <a:rPr lang="en-US" sz="4500" dirty="0"/>
              <a:t>Be encouraging</a:t>
            </a:r>
          </a:p>
          <a:p>
            <a:pPr marL="685800" indent="-685800" algn="l">
              <a:buFont typeface="Arial" panose="020B0604020202020204" pitchFamily="34" charset="0"/>
              <a:buChar char="•"/>
            </a:pPr>
            <a:r>
              <a:rPr lang="en-US" sz="4500" dirty="0"/>
              <a:t>Subject line should effectively summarize the email</a:t>
            </a:r>
          </a:p>
          <a:p>
            <a:pPr algn="l"/>
            <a:r>
              <a:rPr lang="en-US" sz="4500" dirty="0"/>
              <a:t>					- ex. FamilyLife Weekend to Remember Invitation Plan</a:t>
            </a:r>
          </a:p>
          <a:p>
            <a:pPr algn="l"/>
            <a:r>
              <a:rPr lang="en-US" sz="4500" b="1" dirty="0"/>
              <a:t>Caution: </a:t>
            </a:r>
            <a:r>
              <a:rPr lang="en-US" sz="4500" dirty="0"/>
              <a:t>Email is not a replacement for a phone call</a:t>
            </a:r>
          </a:p>
        </p:txBody>
      </p:sp>
      <p:sp>
        <p:nvSpPr>
          <p:cNvPr id="298" name="Our PURPOSE"/>
          <p:cNvSpPr txBox="1">
            <a:spLocks noGrp="1"/>
          </p:cNvSpPr>
          <p:nvPr>
            <p:ph type="body" idx="23"/>
          </p:nvPr>
        </p:nvSpPr>
        <p:spPr>
          <a:xfrm>
            <a:off x="13936295" y="1963687"/>
            <a:ext cx="2815835" cy="1015663"/>
          </a:xfrm>
          <a:prstGeom prst="rect">
            <a:avLst/>
          </a:prstGeom>
        </p:spPr>
        <p:txBody>
          <a:bodyPr/>
          <a:lstStyle/>
          <a:p>
            <a:r>
              <a:rPr lang="en-US" sz="6000" dirty="0"/>
              <a:t>Email</a:t>
            </a:r>
            <a:endParaRPr sz="6000" dirty="0"/>
          </a:p>
        </p:txBody>
      </p:sp>
    </p:spTree>
    <p:extLst>
      <p:ext uri="{BB962C8B-B14F-4D97-AF65-F5344CB8AC3E}">
        <p14:creationId xmlns:p14="http://schemas.microsoft.com/office/powerpoint/2010/main" val="240364076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7103675" y="6232834"/>
            <a:ext cx="16945432" cy="4987904"/>
          </a:xfrm>
          <a:prstGeom prst="rect">
            <a:avLst/>
          </a:prstGeom>
        </p:spPr>
        <p:txBody>
          <a:bodyPr/>
          <a:lstStyle/>
          <a:p>
            <a:pPr algn="l"/>
            <a:r>
              <a:rPr lang="en-US" sz="4500" b="1" dirty="0"/>
              <a:t>Best Practice:</a:t>
            </a:r>
          </a:p>
          <a:p>
            <a:pPr marL="685800" indent="-685800" algn="l">
              <a:buFont typeface="Arial" panose="020B0604020202020204" pitchFamily="34" charset="0"/>
              <a:buChar char="•"/>
            </a:pPr>
            <a:r>
              <a:rPr lang="en-US" sz="4500" dirty="0"/>
              <a:t>Check to see if it is a good time to call</a:t>
            </a:r>
          </a:p>
          <a:p>
            <a:pPr marL="685800" indent="-685800" algn="l">
              <a:buFont typeface="Arial" panose="020B0604020202020204" pitchFamily="34" charset="0"/>
              <a:buChar char="•"/>
            </a:pPr>
            <a:r>
              <a:rPr lang="en-US" sz="4500" dirty="0"/>
              <a:t>Set a time to contact</a:t>
            </a:r>
          </a:p>
          <a:p>
            <a:pPr marL="685800" indent="-685800" algn="l">
              <a:buFont typeface="Arial" panose="020B0604020202020204" pitchFamily="34" charset="0"/>
              <a:buChar char="•"/>
            </a:pPr>
            <a:r>
              <a:rPr lang="en-US" sz="4500" dirty="0"/>
              <a:t>Send web links or web site gcmobile.familylife.com</a:t>
            </a:r>
          </a:p>
          <a:p>
            <a:pPr algn="l"/>
            <a:r>
              <a:rPr lang="en-US" sz="4500" b="1" dirty="0"/>
              <a:t>Caution: </a:t>
            </a:r>
            <a:r>
              <a:rPr lang="en-US" sz="4500" dirty="0"/>
              <a:t>Texting is not a replacement for a conversation</a:t>
            </a:r>
          </a:p>
        </p:txBody>
      </p:sp>
      <p:sp>
        <p:nvSpPr>
          <p:cNvPr id="298" name="Our PURPOSE"/>
          <p:cNvSpPr txBox="1">
            <a:spLocks noGrp="1"/>
          </p:cNvSpPr>
          <p:nvPr>
            <p:ph type="body" idx="23"/>
          </p:nvPr>
        </p:nvSpPr>
        <p:spPr>
          <a:xfrm>
            <a:off x="14400652" y="5025864"/>
            <a:ext cx="2351478" cy="1015663"/>
          </a:xfrm>
          <a:prstGeom prst="rect">
            <a:avLst/>
          </a:prstGeom>
        </p:spPr>
        <p:txBody>
          <a:bodyPr/>
          <a:lstStyle/>
          <a:p>
            <a:r>
              <a:rPr lang="en-US" sz="6000" dirty="0"/>
              <a:t>Text</a:t>
            </a:r>
          </a:p>
        </p:txBody>
      </p:sp>
    </p:spTree>
    <p:extLst>
      <p:ext uri="{BB962C8B-B14F-4D97-AF65-F5344CB8AC3E}">
        <p14:creationId xmlns:p14="http://schemas.microsoft.com/office/powerpoint/2010/main" val="375921159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Point 1…"/>
          <p:cNvSpPr>
            <a:spLocks noGrp="1"/>
          </p:cNvSpPr>
          <p:nvPr>
            <p:ph type="body" idx="21"/>
          </p:nvPr>
        </p:nvSpPr>
        <p:spPr>
          <a:xfrm>
            <a:off x="13609778" y="8357864"/>
            <a:ext cx="8731410" cy="2259593"/>
          </a:xfrm>
          <a:prstGeom prst="rect">
            <a:avLst/>
          </a:prstGeom>
        </p:spPr>
        <p:txBody>
          <a:bodyPr/>
          <a:lstStyle/>
          <a:p>
            <a:pPr marL="370416" indent="-370416">
              <a:spcBef>
                <a:spcPts val="2500"/>
              </a:spcBef>
              <a:defRPr sz="4000" spc="-119">
                <a:solidFill>
                  <a:srgbClr val="242829"/>
                </a:solidFill>
                <a:latin typeface="Roboto Regular"/>
                <a:ea typeface="Roboto Regular"/>
                <a:cs typeface="Roboto Regular"/>
                <a:sym typeface="Roboto Regular"/>
              </a:defRPr>
            </a:pPr>
            <a:r>
              <a:rPr lang="en-US" dirty="0"/>
              <a:t>Reasons people may be hesitant to say yes</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Call challenges - page 16</a:t>
            </a:r>
          </a:p>
        </p:txBody>
      </p:sp>
      <p:sp>
        <p:nvSpPr>
          <p:cNvPr id="282" name="Title"/>
          <p:cNvSpPr>
            <a:spLocks noGrp="1"/>
          </p:cNvSpPr>
          <p:nvPr>
            <p:ph type="body" idx="22"/>
          </p:nvPr>
        </p:nvSpPr>
        <p:spPr>
          <a:xfrm>
            <a:off x="13609778" y="6706443"/>
            <a:ext cx="10419804" cy="2605778"/>
          </a:xfrm>
          <a:prstGeom prst="rect">
            <a:avLst/>
          </a:prstGeom>
        </p:spPr>
        <p:txBody>
          <a:bodyPr/>
          <a:lstStyle/>
          <a:p>
            <a:r>
              <a:rPr lang="en-US" sz="6000" dirty="0"/>
              <a:t>Discovering GC Call Challenges</a:t>
            </a:r>
            <a:endParaRPr sz="6000"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ection title"/>
          <p:cNvSpPr txBox="1">
            <a:spLocks noGrp="1"/>
          </p:cNvSpPr>
          <p:nvPr>
            <p:ph type="body" idx="21"/>
          </p:nvPr>
        </p:nvSpPr>
        <p:spPr>
          <a:xfrm>
            <a:off x="1079077" y="2027725"/>
            <a:ext cx="22225846" cy="1441252"/>
          </a:xfrm>
          <a:prstGeom prst="rect">
            <a:avLst/>
          </a:prstGeom>
        </p:spPr>
        <p:txBody>
          <a:bodyPr/>
          <a:lstStyle/>
          <a:p>
            <a:r>
              <a:rPr lang="en-US" dirty="0"/>
              <a:t>Introduction</a:t>
            </a:r>
            <a:endParaRPr dirty="0"/>
          </a:p>
        </p:txBody>
      </p:sp>
      <p:pic>
        <p:nvPicPr>
          <p:cNvPr id="3" name="Picture 2">
            <a:extLst>
              <a:ext uri="{FF2B5EF4-FFF2-40B4-BE49-F238E27FC236}">
                <a16:creationId xmlns:a16="http://schemas.microsoft.com/office/drawing/2014/main" id="{F559DDBA-2850-4EFA-914B-06F54FD9EA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1865" y="3830702"/>
            <a:ext cx="5352710" cy="7136947"/>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oint 1…"/>
          <p:cNvSpPr>
            <a:spLocks noGrp="1"/>
          </p:cNvSpPr>
          <p:nvPr>
            <p:ph type="body" idx="21"/>
          </p:nvPr>
        </p:nvSpPr>
        <p:spPr>
          <a:xfrm>
            <a:off x="13673572" y="8336599"/>
            <a:ext cx="8731410" cy="4452501"/>
          </a:xfrm>
          <a:prstGeom prst="rect">
            <a:avLst/>
          </a:prstGeom>
        </p:spPr>
        <p:txBody>
          <a:bodyPr/>
          <a:lstStyle/>
          <a:p>
            <a:pPr marL="370416" indent="-370416">
              <a:spcBef>
                <a:spcPts val="2500"/>
              </a:spcBef>
              <a:defRPr sz="4000" spc="-119">
                <a:solidFill>
                  <a:srgbClr val="242829"/>
                </a:solidFill>
                <a:latin typeface="Roboto Regular"/>
                <a:ea typeface="Roboto Regular"/>
                <a:cs typeface="Roboto Regular"/>
                <a:sym typeface="Roboto Regular"/>
              </a:defRPr>
            </a:pPr>
            <a:r>
              <a:rPr lang="en-US" dirty="0"/>
              <a:t>Introduction &amp; Ask Permission</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Hear Their Story</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Share Your Story as led</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Connect to the Need Around Them</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ASK</a:t>
            </a:r>
          </a:p>
        </p:txBody>
      </p:sp>
      <p:sp>
        <p:nvSpPr>
          <p:cNvPr id="285" name="Title"/>
          <p:cNvSpPr>
            <a:spLocks noGrp="1"/>
          </p:cNvSpPr>
          <p:nvPr>
            <p:ph type="body" idx="22"/>
          </p:nvPr>
        </p:nvSpPr>
        <p:spPr>
          <a:xfrm>
            <a:off x="13673572" y="6706443"/>
            <a:ext cx="12014688" cy="1249701"/>
          </a:xfrm>
          <a:prstGeom prst="rect">
            <a:avLst/>
          </a:prstGeom>
        </p:spPr>
        <p:txBody>
          <a:bodyPr/>
          <a:lstStyle/>
          <a:p>
            <a:r>
              <a:rPr lang="en-US" sz="5500" dirty="0"/>
              <a:t>Elements Included in a Call (Review)</a:t>
            </a:r>
            <a:endParaRPr sz="5500"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6871497" y="3620420"/>
            <a:ext cx="16945432" cy="7988725"/>
          </a:xfrm>
          <a:prstGeom prst="rect">
            <a:avLst/>
          </a:prstGeom>
        </p:spPr>
        <p:txBody>
          <a:bodyPr/>
          <a:lstStyle/>
          <a:p>
            <a:pPr marL="685800" indent="-685800" algn="l">
              <a:buFont typeface="Arial" panose="020B0604020202020204" pitchFamily="34" charset="0"/>
              <a:buChar char="•"/>
            </a:pPr>
            <a:r>
              <a:rPr lang="en-US" sz="4500" dirty="0"/>
              <a:t>If “yes”, ask for best contact info (phone#, email, text)</a:t>
            </a:r>
          </a:p>
          <a:p>
            <a:pPr marL="685800" indent="-685800" algn="l">
              <a:buFont typeface="Arial" panose="020B0604020202020204" pitchFamily="34" charset="0"/>
              <a:buChar char="•"/>
            </a:pPr>
            <a:r>
              <a:rPr lang="en-US" sz="4500" dirty="0"/>
              <a:t>Smile!</a:t>
            </a:r>
          </a:p>
          <a:p>
            <a:pPr marL="685800" indent="-685800" algn="l">
              <a:buFont typeface="Arial" panose="020B0604020202020204" pitchFamily="34" charset="0"/>
              <a:buChar char="•"/>
            </a:pPr>
            <a:r>
              <a:rPr lang="en-US" sz="4500" dirty="0"/>
              <a:t>Sign up on GC Mobile (if appropriate)</a:t>
            </a:r>
          </a:p>
          <a:p>
            <a:pPr marL="685800" indent="-685800" algn="l">
              <a:buFont typeface="Arial" panose="020B0604020202020204" pitchFamily="34" charset="0"/>
              <a:buChar char="•"/>
            </a:pPr>
            <a:r>
              <a:rPr lang="en-US" sz="4500" dirty="0"/>
              <a:t>Discuss next steps (kickoff gatherings, future contacts, email, etc.)</a:t>
            </a:r>
          </a:p>
          <a:p>
            <a:pPr marL="685800" indent="-685800" algn="l">
              <a:buFont typeface="Arial" panose="020B0604020202020204" pitchFamily="34" charset="0"/>
              <a:buChar char="•"/>
            </a:pPr>
            <a:r>
              <a:rPr lang="en-US" sz="4500" dirty="0"/>
              <a:t>Thank them for time</a:t>
            </a:r>
          </a:p>
          <a:p>
            <a:pPr algn="l"/>
            <a:r>
              <a:rPr lang="en-US" sz="4500" dirty="0"/>
              <a:t>				- Be Encouraging!</a:t>
            </a:r>
          </a:p>
          <a:p>
            <a:pPr algn="l"/>
            <a:r>
              <a:rPr lang="en-US" sz="4500" dirty="0"/>
              <a:t>				- If led, pray for them</a:t>
            </a:r>
          </a:p>
          <a:p>
            <a:pPr marL="685800" indent="-685800" algn="l">
              <a:buFont typeface="Arial" panose="020B0604020202020204" pitchFamily="34" charset="0"/>
              <a:buChar char="•"/>
            </a:pPr>
            <a:r>
              <a:rPr lang="en-US" sz="4500" dirty="0"/>
              <a:t>If not interested thank them for time</a:t>
            </a:r>
          </a:p>
        </p:txBody>
      </p:sp>
      <p:sp>
        <p:nvSpPr>
          <p:cNvPr id="298" name="Our PURPOSE"/>
          <p:cNvSpPr txBox="1">
            <a:spLocks noGrp="1"/>
          </p:cNvSpPr>
          <p:nvPr>
            <p:ph type="body" idx="23"/>
          </p:nvPr>
        </p:nvSpPr>
        <p:spPr>
          <a:xfrm>
            <a:off x="11464369" y="1814831"/>
            <a:ext cx="7759688" cy="1015663"/>
          </a:xfrm>
          <a:prstGeom prst="rect">
            <a:avLst/>
          </a:prstGeom>
        </p:spPr>
        <p:txBody>
          <a:bodyPr/>
          <a:lstStyle/>
          <a:p>
            <a:r>
              <a:rPr lang="en-US" sz="6000" dirty="0"/>
              <a:t>Other Elements</a:t>
            </a:r>
            <a:endParaRPr sz="6000" dirty="0"/>
          </a:p>
        </p:txBody>
      </p:sp>
    </p:spTree>
    <p:extLst>
      <p:ext uri="{BB962C8B-B14F-4D97-AF65-F5344CB8AC3E}">
        <p14:creationId xmlns:p14="http://schemas.microsoft.com/office/powerpoint/2010/main" val="86574014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p:cNvSpPr txBox="1">
            <a:spLocks noGrp="1"/>
          </p:cNvSpPr>
          <p:nvPr>
            <p:ph type="body" idx="21"/>
          </p:nvPr>
        </p:nvSpPr>
        <p:spPr>
          <a:xfrm>
            <a:off x="12060252" y="8595793"/>
            <a:ext cx="10931034" cy="1297728"/>
          </a:xfrm>
          <a:prstGeom prst="rect">
            <a:avLst/>
          </a:prstGeom>
        </p:spPr>
        <p:txBody>
          <a:bodyPr/>
          <a:lstStyle/>
          <a:p>
            <a:r>
              <a:rPr lang="en-US" dirty="0"/>
              <a:t>Procrastination</a:t>
            </a:r>
          </a:p>
        </p:txBody>
      </p:sp>
      <p:sp>
        <p:nvSpPr>
          <p:cNvPr id="253" name="Point 1…"/>
          <p:cNvSpPr txBox="1">
            <a:spLocks noGrp="1"/>
          </p:cNvSpPr>
          <p:nvPr>
            <p:ph type="body" idx="22"/>
          </p:nvPr>
        </p:nvSpPr>
        <p:spPr>
          <a:xfrm>
            <a:off x="12041183" y="9956527"/>
            <a:ext cx="10969172" cy="2105705"/>
          </a:xfrm>
          <a:prstGeom prst="rect">
            <a:avLst/>
          </a:prstGeom>
        </p:spPr>
        <p:txBody>
          <a:bodyPr/>
          <a:lstStyle/>
          <a:p>
            <a:pPr marL="370416" indent="-370416">
              <a:spcBef>
                <a:spcPts val="2500"/>
              </a:spcBef>
              <a:defRPr sz="4000" spc="-119">
                <a:solidFill>
                  <a:srgbClr val="242829"/>
                </a:solidFill>
                <a:latin typeface="Roboto Regular"/>
                <a:ea typeface="Roboto Regular"/>
                <a:cs typeface="Roboto Regular"/>
                <a:sym typeface="Roboto Regular"/>
              </a:defRPr>
            </a:pPr>
            <a:r>
              <a:rPr lang="en-US" dirty="0"/>
              <a:t>Tomorrow – </a:t>
            </a:r>
            <a:r>
              <a:rPr lang="en-US" sz="3000" dirty="0"/>
              <a:t>a mystical land where 99% of all human productivity, motivation, and achievement is stored</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Plan &amp; Prioritize</a:t>
            </a:r>
          </a:p>
        </p:txBody>
      </p:sp>
      <p:sp>
        <p:nvSpPr>
          <p:cNvPr id="4" name="Point 1…">
            <a:extLst>
              <a:ext uri="{FF2B5EF4-FFF2-40B4-BE49-F238E27FC236}">
                <a16:creationId xmlns:a16="http://schemas.microsoft.com/office/drawing/2014/main" id="{3367241B-6FDE-42F8-AE02-C31B4967B884}"/>
              </a:ext>
            </a:extLst>
          </p:cNvPr>
          <p:cNvSpPr txBox="1">
            <a:spLocks/>
          </p:cNvSpPr>
          <p:nvPr/>
        </p:nvSpPr>
        <p:spPr>
          <a:xfrm>
            <a:off x="905435" y="1653768"/>
            <a:ext cx="10969172" cy="4721805"/>
          </a:xfrm>
          <a:prstGeom prst="rect">
            <a:avLst/>
          </a:prstGeom>
        </p:spPr>
        <p:txBody>
          <a:bodyPr>
            <a:sp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marL="0" indent="0" algn="ctr" hangingPunct="1">
              <a:spcBef>
                <a:spcPts val="2500"/>
              </a:spcBef>
              <a:buNone/>
              <a:defRPr sz="4000" spc="-119">
                <a:solidFill>
                  <a:srgbClr val="242829"/>
                </a:solidFill>
                <a:latin typeface="Roboto Regular"/>
                <a:ea typeface="Roboto Regular"/>
                <a:cs typeface="Roboto Regular"/>
                <a:sym typeface="Roboto Regular"/>
              </a:defRPr>
            </a:pPr>
            <a:r>
              <a:rPr lang="en-US" sz="7000" b="1" spc="-119" dirty="0">
                <a:solidFill>
                  <a:schemeClr val="tx1"/>
                </a:solidFill>
                <a:latin typeface="Roboto Regular"/>
                <a:ea typeface="Roboto Regular"/>
                <a:cs typeface="Roboto Regular"/>
                <a:sym typeface="Roboto Regular"/>
              </a:rPr>
              <a:t>“Whatever you do, work heartily, as for the Lord and not for men” </a:t>
            </a:r>
          </a:p>
          <a:p>
            <a:pPr marL="0" indent="0" algn="ctr" hangingPunct="1">
              <a:spcBef>
                <a:spcPts val="2500"/>
              </a:spcBef>
              <a:buNone/>
              <a:defRPr sz="4000" spc="-119">
                <a:solidFill>
                  <a:srgbClr val="242829"/>
                </a:solidFill>
                <a:latin typeface="Roboto Regular"/>
                <a:ea typeface="Roboto Regular"/>
                <a:cs typeface="Roboto Regular"/>
                <a:sym typeface="Roboto Regular"/>
              </a:defRPr>
            </a:pPr>
            <a:r>
              <a:rPr lang="en-US" sz="7000" b="1" spc="-119" dirty="0">
                <a:solidFill>
                  <a:schemeClr val="tx1"/>
                </a:solidFill>
                <a:latin typeface="Roboto Regular"/>
                <a:ea typeface="Roboto Regular"/>
                <a:cs typeface="Roboto Regular"/>
                <a:sym typeface="Roboto Regular"/>
              </a:rPr>
              <a:t>Colossians 3:23 (ESV)</a:t>
            </a:r>
          </a:p>
        </p:txBody>
      </p:sp>
    </p:spTree>
    <p:extLst>
      <p:ext uri="{BB962C8B-B14F-4D97-AF65-F5344CB8AC3E}">
        <p14:creationId xmlns:p14="http://schemas.microsoft.com/office/powerpoint/2010/main" val="182540099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p:cNvSpPr>
            <a:spLocks noGrp="1"/>
          </p:cNvSpPr>
          <p:nvPr>
            <p:ph type="body" idx="22"/>
          </p:nvPr>
        </p:nvSpPr>
        <p:spPr>
          <a:xfrm>
            <a:off x="10916093" y="9501196"/>
            <a:ext cx="12448658" cy="3170099"/>
          </a:xfrm>
          <a:prstGeom prst="rect">
            <a:avLst/>
          </a:prstGeom>
        </p:spPr>
        <p:txBody>
          <a:bodyPr/>
          <a:lstStyle/>
          <a:p>
            <a:pPr algn="ctr">
              <a:lnSpc>
                <a:spcPct val="100000"/>
              </a:lnSpc>
            </a:pPr>
            <a:r>
              <a:rPr lang="en-US" sz="4000" dirty="0"/>
              <a:t>[</a:t>
            </a:r>
            <a:r>
              <a:rPr lang="en-US" sz="4000" i="1" dirty="0"/>
              <a:t>Israel's Only Savior</a:t>
            </a:r>
            <a:r>
              <a:rPr lang="en-US" sz="4000" dirty="0"/>
              <a:t>] But now thus says the Lord, </a:t>
            </a:r>
          </a:p>
          <a:p>
            <a:pPr algn="ctr">
              <a:lnSpc>
                <a:spcPct val="100000"/>
              </a:lnSpc>
            </a:pPr>
            <a:r>
              <a:rPr lang="en-US" sz="4000" dirty="0"/>
              <a:t>he who created you, O Jacob, he who formed you, O Israel: </a:t>
            </a:r>
          </a:p>
          <a:p>
            <a:pPr algn="ctr">
              <a:lnSpc>
                <a:spcPct val="100000"/>
              </a:lnSpc>
            </a:pPr>
            <a:r>
              <a:rPr lang="en-US" sz="4000" dirty="0"/>
              <a:t>“</a:t>
            </a:r>
            <a:r>
              <a:rPr lang="en-US" sz="4000" b="1" dirty="0"/>
              <a:t>Fear not, for I have redeemed you; </a:t>
            </a:r>
          </a:p>
          <a:p>
            <a:pPr algn="ctr">
              <a:lnSpc>
                <a:spcPct val="100000"/>
              </a:lnSpc>
            </a:pPr>
            <a:r>
              <a:rPr lang="en-US" sz="4000" b="1" dirty="0"/>
              <a:t>I have called you by name, you are mine</a:t>
            </a:r>
            <a:r>
              <a:rPr lang="en-US" sz="4000" dirty="0"/>
              <a:t>.”</a:t>
            </a:r>
          </a:p>
          <a:p>
            <a:pPr algn="ctr">
              <a:lnSpc>
                <a:spcPct val="100000"/>
              </a:lnSpc>
            </a:pPr>
            <a:r>
              <a:rPr lang="en-US" sz="4000" dirty="0"/>
              <a:t>Isaiah 43:1</a:t>
            </a:r>
          </a:p>
        </p:txBody>
      </p:sp>
    </p:spTree>
    <p:extLst>
      <p:ext uri="{BB962C8B-B14F-4D97-AF65-F5344CB8AC3E}">
        <p14:creationId xmlns:p14="http://schemas.microsoft.com/office/powerpoint/2010/main" val="20349480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8124995" y="4013544"/>
            <a:ext cx="14438435" cy="7988725"/>
          </a:xfrm>
          <a:prstGeom prst="rect">
            <a:avLst/>
          </a:prstGeom>
        </p:spPr>
        <p:txBody>
          <a:bodyPr/>
          <a:lstStyle/>
          <a:p>
            <a:pPr algn="l"/>
            <a:r>
              <a:rPr lang="en-US" sz="4500" b="1" dirty="0"/>
              <a:t>What is GC Mobile?</a:t>
            </a:r>
          </a:p>
          <a:p>
            <a:pPr marL="685800" indent="-685800" algn="l">
              <a:buFont typeface="Arial" panose="020B0604020202020204" pitchFamily="34" charset="0"/>
              <a:buChar char="•"/>
            </a:pPr>
            <a:r>
              <a:rPr lang="en-US" sz="4500" dirty="0"/>
              <a:t>A simple online tool for GC’s to get a group name</a:t>
            </a:r>
          </a:p>
          <a:p>
            <a:pPr marL="685800" indent="-685800" algn="l">
              <a:buFont typeface="Arial" panose="020B0604020202020204" pitchFamily="34" charset="0"/>
              <a:buChar char="•"/>
            </a:pPr>
            <a:endParaRPr lang="en-US" sz="4500" dirty="0"/>
          </a:p>
          <a:p>
            <a:pPr algn="l"/>
            <a:r>
              <a:rPr lang="en-US" sz="4500" b="1" dirty="0"/>
              <a:t>Attributes:</a:t>
            </a:r>
          </a:p>
          <a:p>
            <a:pPr marL="685800" indent="-685800" algn="l">
              <a:buFont typeface="Arial" panose="020B0604020202020204" pitchFamily="34" charset="0"/>
              <a:buChar char="•"/>
            </a:pPr>
            <a:r>
              <a:rPr lang="en-US" sz="4500" dirty="0"/>
              <a:t>Simple to use</a:t>
            </a:r>
          </a:p>
          <a:p>
            <a:pPr marL="685800" indent="-685800" algn="l">
              <a:buFont typeface="Arial" panose="020B0604020202020204" pitchFamily="34" charset="0"/>
              <a:buChar char="•"/>
            </a:pPr>
            <a:r>
              <a:rPr lang="en-US" sz="4500" dirty="0"/>
              <a:t>Mobile friendly</a:t>
            </a:r>
          </a:p>
          <a:p>
            <a:pPr marL="685800" indent="-685800" algn="l">
              <a:buFont typeface="Arial" panose="020B0604020202020204" pitchFamily="34" charset="0"/>
              <a:buChar char="•"/>
            </a:pPr>
            <a:r>
              <a:rPr lang="en-US" sz="4500" dirty="0"/>
              <a:t>Easy to update</a:t>
            </a:r>
          </a:p>
          <a:p>
            <a:pPr marL="685800" indent="-685800" algn="l">
              <a:buFont typeface="Arial" panose="020B0604020202020204" pitchFamily="34" charset="0"/>
              <a:buChar char="•"/>
            </a:pPr>
            <a:endParaRPr lang="en-US" sz="4500" dirty="0"/>
          </a:p>
        </p:txBody>
      </p:sp>
      <p:sp>
        <p:nvSpPr>
          <p:cNvPr id="298" name="Our PURPOSE"/>
          <p:cNvSpPr txBox="1">
            <a:spLocks noGrp="1"/>
          </p:cNvSpPr>
          <p:nvPr>
            <p:ph type="body" idx="23"/>
          </p:nvPr>
        </p:nvSpPr>
        <p:spPr>
          <a:xfrm>
            <a:off x="12929033" y="2622906"/>
            <a:ext cx="4830360" cy="1015663"/>
          </a:xfrm>
          <a:prstGeom prst="rect">
            <a:avLst/>
          </a:prstGeom>
        </p:spPr>
        <p:txBody>
          <a:bodyPr/>
          <a:lstStyle/>
          <a:p>
            <a:r>
              <a:rPr lang="en-US" sz="6000" dirty="0"/>
              <a:t>GC Mobile</a:t>
            </a:r>
            <a:endParaRPr sz="6000" dirty="0"/>
          </a:p>
        </p:txBody>
      </p:sp>
    </p:spTree>
    <p:extLst>
      <p:ext uri="{BB962C8B-B14F-4D97-AF65-F5344CB8AC3E}">
        <p14:creationId xmlns:p14="http://schemas.microsoft.com/office/powerpoint/2010/main" val="263225880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FY21 Priorities"/>
          <p:cNvSpPr txBox="1">
            <a:spLocks noGrp="1"/>
          </p:cNvSpPr>
          <p:nvPr>
            <p:ph type="body" idx="21"/>
          </p:nvPr>
        </p:nvSpPr>
        <p:spPr>
          <a:xfrm>
            <a:off x="8826500" y="12532462"/>
            <a:ext cx="7388818" cy="507831"/>
          </a:xfrm>
          <a:prstGeom prst="rect">
            <a:avLst/>
          </a:prstGeom>
        </p:spPr>
        <p:txBody>
          <a:bodyPr/>
          <a:lstStyle/>
          <a:p>
            <a:r>
              <a:rPr lang="en-US" dirty="0"/>
              <a:t>Before the Call Tips</a:t>
            </a:r>
            <a:endParaRPr dirty="0"/>
          </a:p>
        </p:txBody>
      </p:sp>
      <p:sp>
        <p:nvSpPr>
          <p:cNvPr id="267" name="Insert Text Here"/>
          <p:cNvSpPr txBox="1">
            <a:spLocks noGrp="1"/>
          </p:cNvSpPr>
          <p:nvPr>
            <p:ph type="body" idx="22"/>
          </p:nvPr>
        </p:nvSpPr>
        <p:spPr>
          <a:prstGeom prst="rect">
            <a:avLst/>
          </a:prstGeom>
        </p:spPr>
        <p:txBody>
          <a:bodyPr/>
          <a:lstStyle/>
          <a:p>
            <a:r>
              <a:rPr lang="en-US" dirty="0"/>
              <a:t>Pray!</a:t>
            </a:r>
          </a:p>
        </p:txBody>
      </p:sp>
      <p:sp>
        <p:nvSpPr>
          <p:cNvPr id="268" name="Insert Text Here"/>
          <p:cNvSpPr>
            <a:spLocks noGrp="1"/>
          </p:cNvSpPr>
          <p:nvPr>
            <p:ph type="body" idx="23"/>
          </p:nvPr>
        </p:nvSpPr>
        <p:spPr>
          <a:prstGeom prst="rect">
            <a:avLst/>
          </a:prstGeom>
        </p:spPr>
        <p:txBody>
          <a:bodyPr/>
          <a:lstStyle/>
          <a:p>
            <a:r>
              <a:rPr lang="en-US" dirty="0"/>
              <a:t>Review script for call</a:t>
            </a:r>
          </a:p>
        </p:txBody>
      </p:sp>
      <p:sp>
        <p:nvSpPr>
          <p:cNvPr id="269" name="Insert Text Here"/>
          <p:cNvSpPr>
            <a:spLocks noGrp="1"/>
          </p:cNvSpPr>
          <p:nvPr>
            <p:ph type="body" idx="24"/>
          </p:nvPr>
        </p:nvSpPr>
        <p:spPr>
          <a:prstGeom prst="rect">
            <a:avLst/>
          </a:prstGeom>
        </p:spPr>
        <p:txBody>
          <a:bodyPr/>
          <a:lstStyle/>
          <a:p>
            <a:r>
              <a:rPr lang="en-US" dirty="0"/>
              <a:t>Review script for leaving message</a:t>
            </a:r>
          </a:p>
        </p:txBody>
      </p:sp>
      <p:sp>
        <p:nvSpPr>
          <p:cNvPr id="270" name="Insert Text Here"/>
          <p:cNvSpPr>
            <a:spLocks noGrp="1"/>
          </p:cNvSpPr>
          <p:nvPr>
            <p:ph type="body" idx="25"/>
          </p:nvPr>
        </p:nvSpPr>
        <p:spPr>
          <a:prstGeom prst="rect">
            <a:avLst/>
          </a:prstGeom>
        </p:spPr>
        <p:txBody>
          <a:bodyPr/>
          <a:lstStyle/>
          <a:p>
            <a:r>
              <a:rPr lang="en-US" dirty="0"/>
              <a:t>Before dialing review person’s information</a:t>
            </a:r>
          </a:p>
        </p:txBody>
      </p:sp>
    </p:spTree>
    <p:extLst>
      <p:ext uri="{BB962C8B-B14F-4D97-AF65-F5344CB8AC3E}">
        <p14:creationId xmlns:p14="http://schemas.microsoft.com/office/powerpoint/2010/main" val="1634446500"/>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FY21 Priorities"/>
          <p:cNvSpPr txBox="1">
            <a:spLocks noGrp="1"/>
          </p:cNvSpPr>
          <p:nvPr>
            <p:ph type="body" idx="21"/>
          </p:nvPr>
        </p:nvSpPr>
        <p:spPr>
          <a:xfrm>
            <a:off x="8826499" y="12532462"/>
            <a:ext cx="8908607" cy="923330"/>
          </a:xfrm>
          <a:prstGeom prst="rect">
            <a:avLst/>
          </a:prstGeom>
        </p:spPr>
        <p:txBody>
          <a:bodyPr/>
          <a:lstStyle/>
          <a:p>
            <a:r>
              <a:rPr lang="en-US" dirty="0"/>
              <a:t>During the Call Tips (if they answer)</a:t>
            </a:r>
          </a:p>
        </p:txBody>
      </p:sp>
      <p:sp>
        <p:nvSpPr>
          <p:cNvPr id="256" name="Insert Text Here"/>
          <p:cNvSpPr>
            <a:spLocks noGrp="1"/>
          </p:cNvSpPr>
          <p:nvPr>
            <p:ph type="body" idx="22"/>
          </p:nvPr>
        </p:nvSpPr>
        <p:spPr>
          <a:prstGeom prst="rect">
            <a:avLst/>
          </a:prstGeom>
        </p:spPr>
        <p:txBody>
          <a:bodyPr/>
          <a:lstStyle/>
          <a:p>
            <a:r>
              <a:rPr lang="en-US" dirty="0"/>
              <a:t>Smile (enjoy the call)</a:t>
            </a:r>
          </a:p>
        </p:txBody>
      </p:sp>
      <p:sp>
        <p:nvSpPr>
          <p:cNvPr id="257" name="Insert Text Here"/>
          <p:cNvSpPr>
            <a:spLocks noGrp="1"/>
          </p:cNvSpPr>
          <p:nvPr>
            <p:ph type="body" idx="23"/>
          </p:nvPr>
        </p:nvSpPr>
        <p:spPr>
          <a:prstGeom prst="rect">
            <a:avLst/>
          </a:prstGeom>
        </p:spPr>
        <p:txBody>
          <a:bodyPr/>
          <a:lstStyle/>
          <a:p>
            <a:r>
              <a:rPr lang="en-US" dirty="0"/>
              <a:t>Be Conversational</a:t>
            </a:r>
          </a:p>
        </p:txBody>
      </p:sp>
      <p:sp>
        <p:nvSpPr>
          <p:cNvPr id="258" name="Insert Text Here"/>
          <p:cNvSpPr>
            <a:spLocks noGrp="1"/>
          </p:cNvSpPr>
          <p:nvPr>
            <p:ph type="body" idx="24"/>
          </p:nvPr>
        </p:nvSpPr>
        <p:spPr>
          <a:prstGeom prst="rect">
            <a:avLst/>
          </a:prstGeom>
        </p:spPr>
        <p:txBody>
          <a:bodyPr/>
          <a:lstStyle/>
          <a:p>
            <a:r>
              <a:rPr lang="en-US" dirty="0"/>
              <a:t>Follow Script (as needed)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7253124" y="6541210"/>
            <a:ext cx="14438435" cy="5988178"/>
          </a:xfrm>
          <a:prstGeom prst="rect">
            <a:avLst/>
          </a:prstGeom>
        </p:spPr>
        <p:txBody>
          <a:bodyPr/>
          <a:lstStyle/>
          <a:p>
            <a:pPr marL="685800" indent="-685800" algn="l">
              <a:buFont typeface="Arial" panose="020B0604020202020204" pitchFamily="34" charset="0"/>
              <a:buChar char="•"/>
            </a:pPr>
            <a:r>
              <a:rPr lang="en-US" sz="4500" dirty="0"/>
              <a:t>Email after calling (if left message)</a:t>
            </a:r>
          </a:p>
          <a:p>
            <a:pPr marL="685800" indent="-685800" algn="l">
              <a:buFont typeface="Arial" panose="020B0604020202020204" pitchFamily="34" charset="0"/>
              <a:buChar char="•"/>
            </a:pPr>
            <a:r>
              <a:rPr lang="en-US" sz="4500" dirty="0"/>
              <a:t>If yes, &amp; they don’t go on GCmobile with you while on the phone, email GCmobile instructions</a:t>
            </a:r>
          </a:p>
          <a:p>
            <a:pPr marL="685800" indent="-685800" algn="l">
              <a:buFont typeface="Arial" panose="020B0604020202020204" pitchFamily="34" charset="0"/>
              <a:buChar char="•"/>
            </a:pPr>
            <a:r>
              <a:rPr lang="en-US" sz="4500" dirty="0"/>
              <a:t>Enter information in Database </a:t>
            </a:r>
          </a:p>
          <a:p>
            <a:pPr marL="685800" indent="-685800" algn="l">
              <a:buFont typeface="Arial" panose="020B0604020202020204" pitchFamily="34" charset="0"/>
              <a:buChar char="•"/>
            </a:pPr>
            <a:r>
              <a:rPr lang="en-US" sz="4500" dirty="0"/>
              <a:t>Go to next number</a:t>
            </a:r>
          </a:p>
          <a:p>
            <a:pPr marL="685800" indent="-685800" algn="l">
              <a:buFont typeface="Arial" panose="020B0604020202020204" pitchFamily="34" charset="0"/>
              <a:buChar char="•"/>
            </a:pPr>
            <a:endParaRPr lang="en-US" sz="4500" dirty="0"/>
          </a:p>
        </p:txBody>
      </p:sp>
      <p:sp>
        <p:nvSpPr>
          <p:cNvPr id="298" name="Our PURPOSE"/>
          <p:cNvSpPr txBox="1">
            <a:spLocks noGrp="1"/>
          </p:cNvSpPr>
          <p:nvPr>
            <p:ph type="body" idx="23"/>
          </p:nvPr>
        </p:nvSpPr>
        <p:spPr>
          <a:xfrm>
            <a:off x="9738577" y="5302561"/>
            <a:ext cx="9467528" cy="1015663"/>
          </a:xfrm>
          <a:prstGeom prst="rect">
            <a:avLst/>
          </a:prstGeom>
        </p:spPr>
        <p:txBody>
          <a:bodyPr/>
          <a:lstStyle/>
          <a:p>
            <a:r>
              <a:rPr lang="en-US" sz="6000" dirty="0"/>
              <a:t>After the Call Tips</a:t>
            </a:r>
            <a:endParaRPr sz="6000" dirty="0"/>
          </a:p>
        </p:txBody>
      </p:sp>
    </p:spTree>
    <p:extLst>
      <p:ext uri="{BB962C8B-B14F-4D97-AF65-F5344CB8AC3E}">
        <p14:creationId xmlns:p14="http://schemas.microsoft.com/office/powerpoint/2010/main" val="163674478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7383118" y="6523641"/>
            <a:ext cx="14438435" cy="5988178"/>
          </a:xfrm>
          <a:prstGeom prst="rect">
            <a:avLst/>
          </a:prstGeom>
        </p:spPr>
        <p:txBody>
          <a:bodyPr/>
          <a:lstStyle/>
          <a:p>
            <a:pPr marL="685800" indent="-685800" algn="l">
              <a:buFont typeface="Arial" panose="020B0604020202020204" pitchFamily="34" charset="0"/>
              <a:buChar char="•"/>
            </a:pPr>
            <a:r>
              <a:rPr lang="en-US" sz="4500" dirty="0"/>
              <a:t>Remember people are not eagerly waiting for your phone call (intro yourself as local WTR)</a:t>
            </a:r>
          </a:p>
          <a:p>
            <a:pPr marL="685800" indent="-685800" algn="l">
              <a:buFont typeface="Arial" panose="020B0604020202020204" pitchFamily="34" charset="0"/>
              <a:buChar char="•"/>
            </a:pPr>
            <a:r>
              <a:rPr lang="en-US" sz="4500" dirty="0"/>
              <a:t>Rarely will you have someone hang-up</a:t>
            </a:r>
          </a:p>
          <a:p>
            <a:pPr marL="685800" indent="-685800" algn="l">
              <a:buFont typeface="Arial" panose="020B0604020202020204" pitchFamily="34" charset="0"/>
              <a:buChar char="•"/>
            </a:pPr>
            <a:r>
              <a:rPr lang="en-US" sz="4500" dirty="0"/>
              <a:t>20% of people will answer 80% won’t</a:t>
            </a:r>
          </a:p>
          <a:p>
            <a:pPr marL="685800" indent="-685800" algn="l">
              <a:buFont typeface="Arial" panose="020B0604020202020204" pitchFamily="34" charset="0"/>
              <a:buChar char="•"/>
            </a:pPr>
            <a:r>
              <a:rPr lang="en-US" sz="4500" dirty="0"/>
              <a:t>You will get to leave lots of messages</a:t>
            </a:r>
          </a:p>
          <a:p>
            <a:pPr marL="685800" indent="-685800" algn="l">
              <a:buFont typeface="Arial" panose="020B0604020202020204" pitchFamily="34" charset="0"/>
              <a:buChar char="•"/>
            </a:pPr>
            <a:endParaRPr lang="en-US" sz="4500" dirty="0"/>
          </a:p>
        </p:txBody>
      </p:sp>
      <p:sp>
        <p:nvSpPr>
          <p:cNvPr id="298" name="Our PURPOSE"/>
          <p:cNvSpPr txBox="1">
            <a:spLocks noGrp="1"/>
          </p:cNvSpPr>
          <p:nvPr>
            <p:ph type="body" idx="23"/>
          </p:nvPr>
        </p:nvSpPr>
        <p:spPr>
          <a:xfrm>
            <a:off x="7012180" y="4931124"/>
            <a:ext cx="15180310" cy="1015663"/>
          </a:xfrm>
          <a:prstGeom prst="rect">
            <a:avLst/>
          </a:prstGeom>
        </p:spPr>
        <p:txBody>
          <a:bodyPr/>
          <a:lstStyle/>
          <a:p>
            <a:r>
              <a:rPr lang="en-US" sz="6000" dirty="0"/>
              <a:t>Expectations of when you call</a:t>
            </a:r>
            <a:endParaRPr sz="6000" dirty="0"/>
          </a:p>
        </p:txBody>
      </p:sp>
    </p:spTree>
    <p:extLst>
      <p:ext uri="{BB962C8B-B14F-4D97-AF65-F5344CB8AC3E}">
        <p14:creationId xmlns:p14="http://schemas.microsoft.com/office/powerpoint/2010/main" val="28682136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lide title"/>
          <p:cNvSpPr txBox="1">
            <a:spLocks noGrp="1"/>
          </p:cNvSpPr>
          <p:nvPr>
            <p:ph type="body" idx="21"/>
          </p:nvPr>
        </p:nvSpPr>
        <p:spPr>
          <a:xfrm>
            <a:off x="987136" y="11791745"/>
            <a:ext cx="2296392" cy="1477328"/>
          </a:xfrm>
          <a:prstGeom prst="rect">
            <a:avLst/>
          </a:prstGeom>
        </p:spPr>
        <p:txBody>
          <a:bodyPr/>
          <a:lstStyle/>
          <a:p>
            <a:r>
              <a:rPr lang="en-US" sz="5000" dirty="0"/>
              <a:t>Q &amp; A</a:t>
            </a:r>
          </a:p>
          <a:p>
            <a:endParaRPr sz="4000" dirty="0"/>
          </a:p>
        </p:txBody>
      </p:sp>
    </p:spTree>
    <p:extLst>
      <p:ext uri="{BB962C8B-B14F-4D97-AF65-F5344CB8AC3E}">
        <p14:creationId xmlns:p14="http://schemas.microsoft.com/office/powerpoint/2010/main" val="40428363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itle"/>
          <p:cNvSpPr txBox="1">
            <a:spLocks noGrp="1"/>
          </p:cNvSpPr>
          <p:nvPr>
            <p:ph type="body" idx="21"/>
          </p:nvPr>
        </p:nvSpPr>
        <p:spPr>
          <a:xfrm>
            <a:off x="12060252" y="8595793"/>
            <a:ext cx="10931034" cy="1297728"/>
          </a:xfrm>
          <a:prstGeom prst="rect">
            <a:avLst/>
          </a:prstGeom>
        </p:spPr>
        <p:txBody>
          <a:bodyPr/>
          <a:lstStyle/>
          <a:p>
            <a:r>
              <a:rPr lang="en-US" dirty="0"/>
              <a:t>Overview of our Time</a:t>
            </a:r>
          </a:p>
        </p:txBody>
      </p:sp>
      <p:sp>
        <p:nvSpPr>
          <p:cNvPr id="253" name="Point 1…"/>
          <p:cNvSpPr txBox="1">
            <a:spLocks noGrp="1"/>
          </p:cNvSpPr>
          <p:nvPr>
            <p:ph type="body" idx="22"/>
          </p:nvPr>
        </p:nvSpPr>
        <p:spPr>
          <a:xfrm>
            <a:off x="12041183" y="9956527"/>
            <a:ext cx="10969172" cy="2580194"/>
          </a:xfrm>
          <a:prstGeom prst="rect">
            <a:avLst/>
          </a:prstGeom>
        </p:spPr>
        <p:txBody>
          <a:bodyPr/>
          <a:lstStyle/>
          <a:p>
            <a:pPr marL="370416" indent="-370416">
              <a:spcBef>
                <a:spcPts val="2500"/>
              </a:spcBef>
              <a:defRPr sz="4000" spc="-119">
                <a:solidFill>
                  <a:srgbClr val="242829"/>
                </a:solidFill>
                <a:latin typeface="Roboto Regular"/>
                <a:ea typeface="Roboto Regular"/>
                <a:cs typeface="Roboto Regular"/>
                <a:sym typeface="Roboto Regular"/>
              </a:defRPr>
            </a:pPr>
            <a:r>
              <a:rPr lang="en-US" dirty="0"/>
              <a:t>Conversations</a:t>
            </a:r>
          </a:p>
          <a:p>
            <a:pPr marL="370416" indent="-370416">
              <a:spcBef>
                <a:spcPts val="2500"/>
              </a:spcBef>
              <a:defRPr sz="4000" spc="-119">
                <a:solidFill>
                  <a:srgbClr val="242829"/>
                </a:solidFill>
                <a:latin typeface="Roboto Regular"/>
                <a:ea typeface="Roboto Regular"/>
                <a:cs typeface="Roboto Regular"/>
                <a:sym typeface="Roboto Regular"/>
              </a:defRPr>
            </a:pPr>
            <a:r>
              <a:rPr lang="en-US" dirty="0"/>
              <a:t>The Tools</a:t>
            </a:r>
          </a:p>
          <a:p>
            <a:pPr marL="0" indent="0">
              <a:spcBef>
                <a:spcPts val="2500"/>
              </a:spcBef>
              <a:buNone/>
              <a:defRPr sz="4000" spc="-119">
                <a:solidFill>
                  <a:srgbClr val="242829"/>
                </a:solidFill>
                <a:latin typeface="Roboto Regular"/>
                <a:ea typeface="Roboto Regular"/>
                <a:cs typeface="Roboto Regular"/>
                <a:sym typeface="Roboto Regular"/>
              </a:defRPr>
            </a:pPr>
            <a:endParaRPr dirty="0"/>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297" name="To help families grow together and impact their corner of the world"/>
          <p:cNvSpPr txBox="1">
            <a:spLocks noGrp="1"/>
          </p:cNvSpPr>
          <p:nvPr>
            <p:ph type="body" idx="22"/>
          </p:nvPr>
        </p:nvSpPr>
        <p:spPr>
          <a:prstGeom prst="rect">
            <a:avLst/>
          </a:prstGeom>
        </p:spPr>
        <p:txBody>
          <a:bodyPr/>
          <a:lstStyle/>
          <a:p>
            <a:r>
              <a:t>To help families grow together and impact their corner of the world</a:t>
            </a:r>
          </a:p>
        </p:txBody>
      </p:sp>
      <p:sp>
        <p:nvSpPr>
          <p:cNvPr id="298" name="Our PURPOSE"/>
          <p:cNvSpPr txBox="1">
            <a:spLocks noGrp="1"/>
          </p:cNvSpPr>
          <p:nvPr>
            <p:ph type="body" idx="23"/>
          </p:nvPr>
        </p:nvSpPr>
        <p:spPr>
          <a:prstGeom prst="rect">
            <a:avLst/>
          </a:prstGeom>
        </p:spPr>
        <p:txBody>
          <a:bodyPr/>
          <a:lstStyle/>
          <a:p>
            <a:r>
              <a:t>Our PURPOSE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at a time</a:t>
            </a:r>
          </a:p>
        </p:txBody>
      </p:sp>
      <p:sp>
        <p:nvSpPr>
          <p:cNvPr id="301" name="To effectively develop godly families who change the world one home at a time"/>
          <p:cNvSpPr txBox="1">
            <a:spLocks noGrp="1"/>
          </p:cNvSpPr>
          <p:nvPr>
            <p:ph type="body" idx="22"/>
          </p:nvPr>
        </p:nvSpPr>
        <p:spPr>
          <a:prstGeom prst="rect">
            <a:avLst/>
          </a:prstGeom>
        </p:spPr>
        <p:txBody>
          <a:bodyPr/>
          <a:lstStyle/>
          <a:p>
            <a:r>
              <a:t>To effectively develop godly families who change the world one home at a time</a:t>
            </a:r>
          </a:p>
        </p:txBody>
      </p:sp>
      <p:sp>
        <p:nvSpPr>
          <p:cNvPr id="302" name="Our mISSION"/>
          <p:cNvSpPr txBox="1">
            <a:spLocks noGrp="1"/>
          </p:cNvSpPr>
          <p:nvPr>
            <p:ph type="body" idx="23"/>
          </p:nvPr>
        </p:nvSpPr>
        <p:spPr>
          <a:prstGeom prst="rect">
            <a:avLst/>
          </a:prstGeom>
        </p:spPr>
        <p:txBody>
          <a:bodyPr/>
          <a:lstStyle/>
          <a:p>
            <a:r>
              <a:t>Our mISSION</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Every…"/>
          <p:cNvSpPr txBox="1">
            <a:spLocks noGrp="1"/>
          </p:cNvSpPr>
          <p:nvPr>
            <p:ph type="body" idx="21"/>
          </p:nvPr>
        </p:nvSpPr>
        <p:spPr>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Every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t>home a godly home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FY21 Priorities"/>
          <p:cNvSpPr txBox="1">
            <a:spLocks noGrp="1"/>
          </p:cNvSpPr>
          <p:nvPr>
            <p:ph type="body" idx="21"/>
          </p:nvPr>
        </p:nvSpPr>
        <p:spPr>
          <a:xfrm>
            <a:off x="8826500" y="12532462"/>
            <a:ext cx="7388818" cy="507831"/>
          </a:xfrm>
          <a:prstGeom prst="rect">
            <a:avLst/>
          </a:prstGeom>
        </p:spPr>
        <p:txBody>
          <a:bodyPr/>
          <a:lstStyle/>
          <a:p>
            <a:r>
              <a:rPr lang="en-US" dirty="0"/>
              <a:t>Goals for this Session</a:t>
            </a:r>
          </a:p>
        </p:txBody>
      </p:sp>
      <p:sp>
        <p:nvSpPr>
          <p:cNvPr id="261" name="Insert Text Here"/>
          <p:cNvSpPr txBox="1">
            <a:spLocks noGrp="1"/>
          </p:cNvSpPr>
          <p:nvPr>
            <p:ph type="body" idx="22"/>
          </p:nvPr>
        </p:nvSpPr>
        <p:spPr>
          <a:prstGeom prst="rect">
            <a:avLst/>
          </a:prstGeom>
        </p:spPr>
        <p:txBody>
          <a:bodyPr/>
          <a:lstStyle/>
          <a:p>
            <a:r>
              <a:rPr lang="en-US" dirty="0"/>
              <a:t>Understand Why We Invite</a:t>
            </a:r>
          </a:p>
        </p:txBody>
      </p:sp>
      <p:sp>
        <p:nvSpPr>
          <p:cNvPr id="262" name="Insert Text Here"/>
          <p:cNvSpPr>
            <a:spLocks noGrp="1"/>
          </p:cNvSpPr>
          <p:nvPr>
            <p:ph type="body" idx="23"/>
          </p:nvPr>
        </p:nvSpPr>
        <p:spPr>
          <a:prstGeom prst="rect">
            <a:avLst/>
          </a:prstGeom>
        </p:spPr>
        <p:txBody>
          <a:bodyPr/>
          <a:lstStyle/>
          <a:p>
            <a:r>
              <a:rPr lang="en-US" dirty="0"/>
              <a:t>Become Equipped</a:t>
            </a:r>
          </a:p>
        </p:txBody>
      </p:sp>
      <p:sp>
        <p:nvSpPr>
          <p:cNvPr id="263" name="Insert Text Here"/>
          <p:cNvSpPr>
            <a:spLocks noGrp="1"/>
          </p:cNvSpPr>
          <p:nvPr>
            <p:ph type="body" idx="24"/>
          </p:nvPr>
        </p:nvSpPr>
        <p:spPr>
          <a:prstGeom prst="rect">
            <a:avLst/>
          </a:prstGeom>
        </p:spPr>
        <p:txBody>
          <a:bodyPr/>
          <a:lstStyle/>
          <a:p>
            <a:r>
              <a:rPr lang="en-US" dirty="0"/>
              <a:t>Build Confidence</a:t>
            </a:r>
          </a:p>
        </p:txBody>
      </p:sp>
      <p:sp>
        <p:nvSpPr>
          <p:cNvPr id="264" name="Insert Text Here"/>
          <p:cNvSpPr>
            <a:spLocks noGrp="1"/>
          </p:cNvSpPr>
          <p:nvPr>
            <p:ph type="body" idx="25"/>
          </p:nvPr>
        </p:nvSpPr>
        <p:spPr>
          <a:prstGeom prst="rect">
            <a:avLst/>
          </a:prstGeom>
        </p:spPr>
        <p:txBody>
          <a:bodyPr/>
          <a:lstStyle/>
          <a:p>
            <a:r>
              <a:rPr lang="en-US" dirty="0"/>
              <a:t>Know Expectations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Copy goes here copy goes here copy goes here copy goes here copy goes here copy goes here copy goes here copy goes here copy goes here copy goes here copy goes here copy goes here"/>
          <p:cNvSpPr>
            <a:spLocks noGrp="1"/>
          </p:cNvSpPr>
          <p:nvPr>
            <p:ph type="body" idx="21"/>
          </p:nvPr>
        </p:nvSpPr>
        <p:spPr>
          <a:xfrm>
            <a:off x="12814300" y="9705104"/>
            <a:ext cx="10205301" cy="1701748"/>
          </a:xfrm>
          <a:prstGeom prst="rect">
            <a:avLst/>
          </a:prstGeom>
        </p:spPr>
        <p:txBody>
          <a:bodyPr/>
          <a:lstStyle/>
          <a:p>
            <a:r>
              <a:rPr lang="en-US" dirty="0"/>
              <a:t>To Discover Group Coordinators! </a:t>
            </a:r>
          </a:p>
          <a:p>
            <a:r>
              <a:rPr lang="en-US" dirty="0"/>
              <a:t>To Coach Group Coordinators!</a:t>
            </a:r>
          </a:p>
        </p:txBody>
      </p:sp>
      <p:sp>
        <p:nvSpPr>
          <p:cNvPr id="273" name="Title"/>
          <p:cNvSpPr>
            <a:spLocks noGrp="1"/>
          </p:cNvSpPr>
          <p:nvPr>
            <p:ph type="body" idx="22"/>
          </p:nvPr>
        </p:nvSpPr>
        <p:spPr>
          <a:xfrm>
            <a:off x="12192000" y="7950200"/>
            <a:ext cx="12448658" cy="2605778"/>
          </a:xfrm>
          <a:prstGeom prst="rect">
            <a:avLst/>
          </a:prstGeom>
        </p:spPr>
        <p:txBody>
          <a:bodyPr/>
          <a:lstStyle/>
          <a:p>
            <a:r>
              <a:rPr lang="en-US" sz="5000" dirty="0"/>
              <a:t>The bedrock of the local WTR volunteer team</a:t>
            </a:r>
            <a:endParaRPr sz="5000"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6595052" y="2913000"/>
            <a:ext cx="16009766" cy="4003660"/>
          </a:xfrm>
          <a:prstGeom prst="rect">
            <a:avLst/>
          </a:prstGeom>
        </p:spPr>
        <p:txBody>
          <a:bodyPr/>
          <a:lstStyle/>
          <a:p>
            <a:pPr algn="l"/>
            <a:r>
              <a:rPr lang="en-US" sz="4500" b="1" dirty="0"/>
              <a:t>So what’s your story?</a:t>
            </a:r>
          </a:p>
          <a:p>
            <a:pPr marL="685800" indent="-685800" algn="l">
              <a:buFont typeface="Arial" panose="020B0604020202020204" pitchFamily="34" charset="0"/>
              <a:buChar char="•"/>
            </a:pPr>
            <a:r>
              <a:rPr lang="en-US" sz="4500" dirty="0"/>
              <a:t>How did God intervene in your life/marriage through the 					 		Weekend to Remember?</a:t>
            </a:r>
          </a:p>
          <a:p>
            <a:pPr marL="685800" indent="-685800" algn="l">
              <a:buFont typeface="Arial" panose="020B0604020202020204" pitchFamily="34" charset="0"/>
              <a:buChar char="•"/>
            </a:pPr>
            <a:r>
              <a:rPr lang="en-US" sz="4500" i="1" dirty="0"/>
              <a:t>Be passionate and personal!</a:t>
            </a:r>
          </a:p>
        </p:txBody>
      </p:sp>
      <p:sp>
        <p:nvSpPr>
          <p:cNvPr id="298" name="Our PURPOSE"/>
          <p:cNvSpPr txBox="1">
            <a:spLocks noGrp="1"/>
          </p:cNvSpPr>
          <p:nvPr>
            <p:ph type="body" idx="23"/>
          </p:nvPr>
        </p:nvSpPr>
        <p:spPr>
          <a:xfrm>
            <a:off x="12308186" y="1593460"/>
            <a:ext cx="4583499" cy="1015663"/>
          </a:xfrm>
          <a:prstGeom prst="rect">
            <a:avLst/>
          </a:prstGeom>
        </p:spPr>
        <p:txBody>
          <a:bodyPr/>
          <a:lstStyle/>
          <a:p>
            <a:r>
              <a:rPr lang="en-US" sz="6000" dirty="0"/>
              <a:t>:30 Story</a:t>
            </a:r>
            <a:endParaRPr sz="6000" dirty="0"/>
          </a:p>
        </p:txBody>
      </p:sp>
      <p:sp>
        <p:nvSpPr>
          <p:cNvPr id="5" name="To help families grow together and impact their corner of the world">
            <a:extLst>
              <a:ext uri="{FF2B5EF4-FFF2-40B4-BE49-F238E27FC236}">
                <a16:creationId xmlns:a16="http://schemas.microsoft.com/office/drawing/2014/main" id="{DECEF538-E3C0-49F3-A806-AA3C5680AC14}"/>
              </a:ext>
            </a:extLst>
          </p:cNvPr>
          <p:cNvSpPr txBox="1">
            <a:spLocks/>
          </p:cNvSpPr>
          <p:nvPr/>
        </p:nvSpPr>
        <p:spPr>
          <a:xfrm>
            <a:off x="9200029" y="7220537"/>
            <a:ext cx="10799812" cy="6004208"/>
          </a:xfrm>
          <a:prstGeom prst="rect">
            <a:avLst/>
          </a:prstGeom>
        </p:spPr>
        <p:txBody>
          <a:bodyPr wrap="square" anchor="ctr">
            <a:spAutoFit/>
          </a:bodyPr>
          <a:lstStyle>
            <a:lvl1pPr marL="0" marR="0" indent="0" algn="r" defTabSz="457200" latinLnBrk="0">
              <a:lnSpc>
                <a:spcPts val="7800"/>
              </a:lnSpc>
              <a:spcBef>
                <a:spcPts val="0"/>
              </a:spcBef>
              <a:spcAft>
                <a:spcPts val="0"/>
              </a:spcAft>
              <a:buClrTx/>
              <a:buSzTx/>
              <a:buFontTx/>
              <a:buNone/>
              <a:tabLst>
                <a:tab pos="203200" algn="l"/>
              </a:tabLst>
              <a:defRPr sz="5000" b="0" i="0" u="none" strike="noStrike" cap="none" spc="-125" baseline="0">
                <a:solidFill>
                  <a:srgbClr val="106A5A"/>
                </a:solidFill>
                <a:uFillTx/>
                <a:latin typeface="Roboto Regular"/>
                <a:ea typeface="Roboto Regular"/>
                <a:cs typeface="Roboto Regular"/>
                <a:sym typeface="Roboto Regular"/>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sz="4000" b="1" dirty="0"/>
              <a:t>Activity: 	</a:t>
            </a:r>
          </a:p>
          <a:p>
            <a:pPr algn="l" hangingPunct="1"/>
            <a:r>
              <a:rPr lang="en-US" sz="4000" dirty="0"/>
              <a:t>1. Review your story for 2 minutes</a:t>
            </a:r>
          </a:p>
          <a:p>
            <a:pPr algn="l" hangingPunct="1"/>
            <a:r>
              <a:rPr lang="en-US" sz="4000" dirty="0"/>
              <a:t>2. Share your story with a partner</a:t>
            </a:r>
          </a:p>
          <a:p>
            <a:pPr algn="l" hangingPunct="1"/>
            <a:r>
              <a:rPr lang="en-US" sz="4000" dirty="0"/>
              <a:t>			-Time one another (30 seconds or less)</a:t>
            </a:r>
          </a:p>
          <a:p>
            <a:pPr algn="l" hangingPunct="1"/>
            <a:r>
              <a:rPr lang="en-US" sz="4000" dirty="0"/>
              <a:t>			-Look for clarity and conciseness</a:t>
            </a:r>
          </a:p>
          <a:p>
            <a:pPr algn="l" hangingPunct="1"/>
            <a:r>
              <a:rPr lang="en-US" sz="4000" dirty="0"/>
              <a:t>			-Switch</a:t>
            </a:r>
          </a:p>
        </p:txBody>
      </p:sp>
    </p:spTree>
    <p:extLst>
      <p:ext uri="{BB962C8B-B14F-4D97-AF65-F5344CB8AC3E}">
        <p14:creationId xmlns:p14="http://schemas.microsoft.com/office/powerpoint/2010/main" val="63652966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FY21 Priorities"/>
          <p:cNvSpPr txBox="1">
            <a:spLocks noGrp="1"/>
          </p:cNvSpPr>
          <p:nvPr>
            <p:ph type="body" idx="21"/>
          </p:nvPr>
        </p:nvSpPr>
        <p:spPr>
          <a:xfrm>
            <a:off x="8826500" y="12532462"/>
            <a:ext cx="7388818" cy="507831"/>
          </a:xfrm>
          <a:prstGeom prst="rect">
            <a:avLst/>
          </a:prstGeom>
        </p:spPr>
        <p:txBody>
          <a:bodyPr/>
          <a:lstStyle/>
          <a:p>
            <a:r>
              <a:rPr lang="en-US" dirty="0"/>
              <a:t>Group Plan Highlights</a:t>
            </a:r>
            <a:endParaRPr dirty="0"/>
          </a:p>
        </p:txBody>
      </p:sp>
      <p:sp>
        <p:nvSpPr>
          <p:cNvPr id="267" name="Insert Text Here"/>
          <p:cNvSpPr txBox="1">
            <a:spLocks noGrp="1"/>
          </p:cNvSpPr>
          <p:nvPr>
            <p:ph type="body" idx="22"/>
          </p:nvPr>
        </p:nvSpPr>
        <p:spPr>
          <a:prstGeom prst="rect">
            <a:avLst/>
          </a:prstGeom>
        </p:spPr>
        <p:txBody>
          <a:bodyPr/>
          <a:lstStyle/>
          <a:p>
            <a:r>
              <a:rPr lang="en-US" dirty="0"/>
              <a:t>Help and Hope!</a:t>
            </a:r>
          </a:p>
        </p:txBody>
      </p:sp>
      <p:sp>
        <p:nvSpPr>
          <p:cNvPr id="268" name="Insert Text Here"/>
          <p:cNvSpPr>
            <a:spLocks noGrp="1"/>
          </p:cNvSpPr>
          <p:nvPr>
            <p:ph type="body" idx="23"/>
          </p:nvPr>
        </p:nvSpPr>
        <p:spPr>
          <a:prstGeom prst="rect">
            <a:avLst/>
          </a:prstGeom>
        </p:spPr>
        <p:txBody>
          <a:bodyPr/>
          <a:lstStyle/>
          <a:p>
            <a:r>
              <a:rPr lang="en-US" dirty="0"/>
              <a:t>Group Rate - $100 savings per couple</a:t>
            </a:r>
          </a:p>
        </p:txBody>
      </p:sp>
      <p:sp>
        <p:nvSpPr>
          <p:cNvPr id="269" name="Insert Text Here"/>
          <p:cNvSpPr>
            <a:spLocks noGrp="1"/>
          </p:cNvSpPr>
          <p:nvPr>
            <p:ph type="body" idx="24"/>
          </p:nvPr>
        </p:nvSpPr>
        <p:spPr>
          <a:prstGeom prst="rect">
            <a:avLst/>
          </a:prstGeom>
        </p:spPr>
        <p:txBody>
          <a:bodyPr/>
          <a:lstStyle/>
          <a:p>
            <a:r>
              <a:rPr lang="en-US" dirty="0"/>
              <a:t>Free couple registration earned with every 5 paid couple registrations</a:t>
            </a:r>
          </a:p>
        </p:txBody>
      </p:sp>
      <p:sp>
        <p:nvSpPr>
          <p:cNvPr id="270" name="Insert Text Here"/>
          <p:cNvSpPr>
            <a:spLocks noGrp="1"/>
          </p:cNvSpPr>
          <p:nvPr>
            <p:ph type="body" idx="25"/>
          </p:nvPr>
        </p:nvSpPr>
        <p:spPr>
          <a:prstGeom prst="rect">
            <a:avLst/>
          </a:prstGeom>
        </p:spPr>
        <p:txBody>
          <a:bodyPr/>
          <a:lstStyle/>
          <a:p>
            <a:r>
              <a:rPr lang="en-US" dirty="0"/>
              <a:t>Half Price offer! (Dates)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6595052" y="2929030"/>
            <a:ext cx="16945432" cy="3971600"/>
          </a:xfrm>
          <a:prstGeom prst="rect">
            <a:avLst/>
          </a:prstGeom>
        </p:spPr>
        <p:txBody>
          <a:bodyPr/>
          <a:lstStyle/>
          <a:p>
            <a:pPr algn="l"/>
            <a:r>
              <a:rPr lang="en-US" sz="4000" dirty="0"/>
              <a:t>“</a:t>
            </a:r>
            <a:r>
              <a:rPr lang="en-US" sz="4000" b="1" dirty="0"/>
              <a:t>Recruiting</a:t>
            </a:r>
            <a:r>
              <a:rPr lang="en-US" sz="4000" dirty="0"/>
              <a:t>” is all about talking people into joining US in accomplishing OUR goals and plans</a:t>
            </a:r>
          </a:p>
          <a:p>
            <a:pPr algn="l"/>
            <a:r>
              <a:rPr lang="en-US" sz="4000" dirty="0"/>
              <a:t>“</a:t>
            </a:r>
            <a:r>
              <a:rPr lang="en-US" sz="4000" b="1" dirty="0"/>
              <a:t>Discovering</a:t>
            </a:r>
            <a:r>
              <a:rPr lang="en-US" sz="4000" dirty="0"/>
              <a:t>” helping others to realize and follow THEIR God-given calling, and fulfilling His plan for THEM.</a:t>
            </a:r>
          </a:p>
        </p:txBody>
      </p:sp>
      <p:sp>
        <p:nvSpPr>
          <p:cNvPr id="298" name="Our PURPOSE"/>
          <p:cNvSpPr txBox="1">
            <a:spLocks noGrp="1"/>
          </p:cNvSpPr>
          <p:nvPr>
            <p:ph type="body" idx="23"/>
          </p:nvPr>
        </p:nvSpPr>
        <p:spPr>
          <a:xfrm>
            <a:off x="11569727" y="1313921"/>
            <a:ext cx="6996082" cy="1015663"/>
          </a:xfrm>
          <a:prstGeom prst="rect">
            <a:avLst/>
          </a:prstGeom>
        </p:spPr>
        <p:txBody>
          <a:bodyPr/>
          <a:lstStyle/>
          <a:p>
            <a:r>
              <a:rPr lang="en-US" sz="6000" dirty="0"/>
              <a:t>Words Matter</a:t>
            </a:r>
            <a:endParaRPr sz="6000" dirty="0"/>
          </a:p>
        </p:txBody>
      </p:sp>
      <p:graphicFrame>
        <p:nvGraphicFramePr>
          <p:cNvPr id="2" name="Table 2">
            <a:extLst>
              <a:ext uri="{FF2B5EF4-FFF2-40B4-BE49-F238E27FC236}">
                <a16:creationId xmlns:a16="http://schemas.microsoft.com/office/drawing/2014/main" id="{03FF0A3E-3E5E-4028-9F05-50FC20DDA460}"/>
              </a:ext>
            </a:extLst>
          </p:cNvPr>
          <p:cNvGraphicFramePr>
            <a:graphicFrameLocks noGrp="1"/>
          </p:cNvGraphicFramePr>
          <p:nvPr>
            <p:extLst>
              <p:ext uri="{D42A27DB-BD31-4B8C-83A1-F6EECF244321}">
                <p14:modId xmlns:p14="http://schemas.microsoft.com/office/powerpoint/2010/main" val="2932982058"/>
              </p:ext>
            </p:extLst>
          </p:nvPr>
        </p:nvGraphicFramePr>
        <p:xfrm>
          <a:off x="6939768" y="7865668"/>
          <a:ext cx="16256000" cy="3291840"/>
        </p:xfrm>
        <a:graphic>
          <a:graphicData uri="http://schemas.openxmlformats.org/drawingml/2006/table">
            <a:tbl>
              <a:tblPr firstRow="1" bandRow="1">
                <a:tableStyleId>{073A0DAA-6AF3-43AB-8588-CEC1D06C72B9}</a:tableStyleId>
              </a:tblPr>
              <a:tblGrid>
                <a:gridCol w="8128000">
                  <a:extLst>
                    <a:ext uri="{9D8B030D-6E8A-4147-A177-3AD203B41FA5}">
                      <a16:colId xmlns:a16="http://schemas.microsoft.com/office/drawing/2014/main" val="1188174952"/>
                    </a:ext>
                  </a:extLst>
                </a:gridCol>
                <a:gridCol w="8128000">
                  <a:extLst>
                    <a:ext uri="{9D8B030D-6E8A-4147-A177-3AD203B41FA5}">
                      <a16:colId xmlns:a16="http://schemas.microsoft.com/office/drawing/2014/main" val="1901780626"/>
                    </a:ext>
                  </a:extLst>
                </a:gridCol>
              </a:tblGrid>
              <a:tr h="497961">
                <a:tc>
                  <a:txBody>
                    <a:bodyPr/>
                    <a:lstStyle/>
                    <a:p>
                      <a:r>
                        <a:rPr lang="en-US" sz="3000" dirty="0"/>
                        <a:t>WORDS TO USE</a:t>
                      </a:r>
                    </a:p>
                  </a:txBody>
                  <a:tcPr/>
                </a:tc>
                <a:tc>
                  <a:txBody>
                    <a:bodyPr/>
                    <a:lstStyle/>
                    <a:p>
                      <a:r>
                        <a:rPr lang="en-US" sz="3000" dirty="0"/>
                        <a:t>WORDS TO AVOID</a:t>
                      </a:r>
                    </a:p>
                  </a:txBody>
                  <a:tcPr/>
                </a:tc>
                <a:extLst>
                  <a:ext uri="{0D108BD9-81ED-4DB2-BD59-A6C34878D82A}">
                    <a16:rowId xmlns:a16="http://schemas.microsoft.com/office/drawing/2014/main" val="2690846644"/>
                  </a:ext>
                </a:extLst>
              </a:tr>
              <a:tr h="497961">
                <a:tc>
                  <a:txBody>
                    <a:bodyPr/>
                    <a:lstStyle/>
                    <a:p>
                      <a:r>
                        <a:rPr lang="en-US" sz="3000" dirty="0"/>
                        <a:t>Volunteer</a:t>
                      </a:r>
                    </a:p>
                  </a:txBody>
                  <a:tcPr/>
                </a:tc>
                <a:tc>
                  <a:txBody>
                    <a:bodyPr/>
                    <a:lstStyle/>
                    <a:p>
                      <a:r>
                        <a:rPr lang="en-US" sz="3000" dirty="0"/>
                        <a:t>Advertise</a:t>
                      </a:r>
                    </a:p>
                  </a:txBody>
                  <a:tcPr/>
                </a:tc>
                <a:extLst>
                  <a:ext uri="{0D108BD9-81ED-4DB2-BD59-A6C34878D82A}">
                    <a16:rowId xmlns:a16="http://schemas.microsoft.com/office/drawing/2014/main" val="4130046451"/>
                  </a:ext>
                </a:extLst>
              </a:tr>
              <a:tr h="497961">
                <a:tc>
                  <a:txBody>
                    <a:bodyPr/>
                    <a:lstStyle/>
                    <a:p>
                      <a:r>
                        <a:rPr lang="en-US" sz="3000" dirty="0"/>
                        <a:t>Invite</a:t>
                      </a:r>
                    </a:p>
                  </a:txBody>
                  <a:tcPr/>
                </a:tc>
                <a:tc>
                  <a:txBody>
                    <a:bodyPr/>
                    <a:lstStyle/>
                    <a:p>
                      <a:r>
                        <a:rPr lang="en-US" sz="3000" dirty="0"/>
                        <a:t>Promote</a:t>
                      </a:r>
                    </a:p>
                  </a:txBody>
                  <a:tcPr/>
                </a:tc>
                <a:extLst>
                  <a:ext uri="{0D108BD9-81ED-4DB2-BD59-A6C34878D82A}">
                    <a16:rowId xmlns:a16="http://schemas.microsoft.com/office/drawing/2014/main" val="3725248516"/>
                  </a:ext>
                </a:extLst>
              </a:tr>
              <a:tr h="497961">
                <a:tc>
                  <a:txBody>
                    <a:bodyPr/>
                    <a:lstStyle/>
                    <a:p>
                      <a:r>
                        <a:rPr lang="en-US" sz="3000" dirty="0"/>
                        <a:t>Minister</a:t>
                      </a:r>
                    </a:p>
                  </a:txBody>
                  <a:tcPr/>
                </a:tc>
                <a:tc>
                  <a:txBody>
                    <a:bodyPr/>
                    <a:lstStyle/>
                    <a:p>
                      <a:r>
                        <a:rPr lang="en-US" sz="3000" dirty="0"/>
                        <a:t>Recruit</a:t>
                      </a:r>
                    </a:p>
                  </a:txBody>
                  <a:tcPr/>
                </a:tc>
                <a:extLst>
                  <a:ext uri="{0D108BD9-81ED-4DB2-BD59-A6C34878D82A}">
                    <a16:rowId xmlns:a16="http://schemas.microsoft.com/office/drawing/2014/main" val="2271706046"/>
                  </a:ext>
                </a:extLst>
              </a:tr>
              <a:tr h="497961">
                <a:tc>
                  <a:txBody>
                    <a:bodyPr/>
                    <a:lstStyle/>
                    <a:p>
                      <a:r>
                        <a:rPr lang="en-US" sz="3000" dirty="0"/>
                        <a:t>Help Your Friends</a:t>
                      </a:r>
                    </a:p>
                  </a:txBody>
                  <a:tcPr/>
                </a:tc>
                <a:tc>
                  <a:txBody>
                    <a:bodyPr/>
                    <a:lstStyle/>
                    <a:p>
                      <a:r>
                        <a:rPr lang="en-US" sz="3000" dirty="0"/>
                        <a:t>FamilyLife</a:t>
                      </a:r>
                    </a:p>
                  </a:txBody>
                  <a:tcPr/>
                </a:tc>
                <a:extLst>
                  <a:ext uri="{0D108BD9-81ED-4DB2-BD59-A6C34878D82A}">
                    <a16:rowId xmlns:a16="http://schemas.microsoft.com/office/drawing/2014/main" val="2661077349"/>
                  </a:ext>
                </a:extLst>
              </a:tr>
              <a:tr h="497961">
                <a:tc>
                  <a:txBody>
                    <a:bodyPr/>
                    <a:lstStyle/>
                    <a:p>
                      <a:r>
                        <a:rPr lang="en-US" sz="3000" dirty="0"/>
                        <a:t>Weekend to Remember</a:t>
                      </a:r>
                    </a:p>
                  </a:txBody>
                  <a:tcPr/>
                </a:tc>
                <a:tc>
                  <a:txBody>
                    <a:bodyPr/>
                    <a:lstStyle/>
                    <a:p>
                      <a:r>
                        <a:rPr lang="en-US" sz="2500" dirty="0"/>
                        <a:t>(i.e. by itself; always use with Weekend to Remember)</a:t>
                      </a:r>
                    </a:p>
                  </a:txBody>
                  <a:tcPr/>
                </a:tc>
                <a:extLst>
                  <a:ext uri="{0D108BD9-81ED-4DB2-BD59-A6C34878D82A}">
                    <a16:rowId xmlns:a16="http://schemas.microsoft.com/office/drawing/2014/main" val="89910599"/>
                  </a:ext>
                </a:extLst>
              </a:tr>
            </a:tbl>
          </a:graphicData>
        </a:graphic>
      </p:graphicFrame>
    </p:spTree>
    <p:extLst>
      <p:ext uri="{BB962C8B-B14F-4D97-AF65-F5344CB8AC3E}">
        <p14:creationId xmlns:p14="http://schemas.microsoft.com/office/powerpoint/2010/main" val="42269607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One…"/>
          <p:cNvSpPr txBox="1">
            <a:spLocks noGrp="1"/>
          </p:cNvSpPr>
          <p:nvPr>
            <p:ph type="body" idx="4294967295"/>
          </p:nvPr>
        </p:nvSpPr>
        <p:spPr>
          <a:xfrm>
            <a:off x="18284156" y="8007907"/>
            <a:ext cx="4764943" cy="3606801"/>
          </a:xfrm>
          <a:prstGeom prst="rect">
            <a:avLst/>
          </a:prstGeom>
        </p:spPr>
        <p:txBody>
          <a:bodyPr/>
          <a:lstStyle/>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One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home </a:t>
            </a:r>
          </a:p>
          <a:p>
            <a:pPr marL="0" indent="0" algn="r" defTabSz="457200">
              <a:lnSpc>
                <a:spcPts val="10200"/>
              </a:lnSpc>
              <a:spcBef>
                <a:spcPts val="0"/>
              </a:spcBef>
              <a:buSzTx/>
              <a:buNone/>
              <a:tabLst>
                <a:tab pos="203200" algn="l"/>
              </a:tabLst>
              <a:defRPr sz="7000" spc="-175">
                <a:solidFill>
                  <a:srgbClr val="FFFFFF"/>
                </a:solidFill>
                <a:latin typeface="Roboto Regular"/>
                <a:ea typeface="Roboto Regular"/>
                <a:cs typeface="Roboto Regular"/>
                <a:sym typeface="Roboto Regular"/>
              </a:defRPr>
            </a:pPr>
            <a:r>
              <a:rPr dirty="0"/>
              <a:t>at a time</a:t>
            </a:r>
          </a:p>
        </p:txBody>
      </p:sp>
      <p:sp>
        <p:nvSpPr>
          <p:cNvPr id="297" name="To help families grow together and impact their corner of the world"/>
          <p:cNvSpPr txBox="1">
            <a:spLocks noGrp="1"/>
          </p:cNvSpPr>
          <p:nvPr>
            <p:ph type="body" idx="22"/>
          </p:nvPr>
        </p:nvSpPr>
        <p:spPr>
          <a:xfrm>
            <a:off x="7649470" y="3036033"/>
            <a:ext cx="5596948" cy="4971874"/>
          </a:xfrm>
          <a:prstGeom prst="rect">
            <a:avLst/>
          </a:prstGeom>
        </p:spPr>
        <p:txBody>
          <a:bodyPr/>
          <a:lstStyle/>
          <a:p>
            <a:pPr algn="l"/>
            <a:r>
              <a:rPr lang="en-US" sz="4000" b="1" dirty="0"/>
              <a:t>Last WTR Impact</a:t>
            </a:r>
          </a:p>
          <a:p>
            <a:pPr algn="l"/>
            <a:r>
              <a:rPr lang="en-US" sz="3600" dirty="0"/>
              <a:t>Attendance: 658</a:t>
            </a:r>
          </a:p>
          <a:p>
            <a:pPr algn="l"/>
            <a:r>
              <a:rPr lang="en-US" sz="3600" dirty="0"/>
              <a:t>GC’s: 80</a:t>
            </a:r>
          </a:p>
          <a:p>
            <a:pPr algn="l"/>
            <a:r>
              <a:rPr lang="en-US" sz="3600" dirty="0"/>
              <a:t>Group Registrations: 290</a:t>
            </a:r>
          </a:p>
          <a:p>
            <a:pPr algn="l"/>
            <a:r>
              <a:rPr lang="en-US" sz="3600" dirty="0"/>
              <a:t>Salvations: 21</a:t>
            </a:r>
          </a:p>
        </p:txBody>
      </p:sp>
      <p:sp>
        <p:nvSpPr>
          <p:cNvPr id="298" name="Our PURPOSE"/>
          <p:cNvSpPr txBox="1">
            <a:spLocks noGrp="1"/>
          </p:cNvSpPr>
          <p:nvPr>
            <p:ph type="body" idx="23"/>
          </p:nvPr>
        </p:nvSpPr>
        <p:spPr>
          <a:xfrm>
            <a:off x="11123159" y="1135419"/>
            <a:ext cx="6996082" cy="1015663"/>
          </a:xfrm>
          <a:prstGeom prst="rect">
            <a:avLst/>
          </a:prstGeom>
        </p:spPr>
        <p:txBody>
          <a:bodyPr/>
          <a:lstStyle/>
          <a:p>
            <a:r>
              <a:rPr lang="en-US" sz="6000" dirty="0"/>
              <a:t>Why We Invite!</a:t>
            </a:r>
            <a:endParaRPr sz="6000" dirty="0"/>
          </a:p>
        </p:txBody>
      </p:sp>
      <p:sp>
        <p:nvSpPr>
          <p:cNvPr id="6" name="To help families grow together and impact their corner of the world">
            <a:extLst>
              <a:ext uri="{FF2B5EF4-FFF2-40B4-BE49-F238E27FC236}">
                <a16:creationId xmlns:a16="http://schemas.microsoft.com/office/drawing/2014/main" id="{1D090AD7-DDBF-4E74-8099-F65080CEF3DD}"/>
              </a:ext>
            </a:extLst>
          </p:cNvPr>
          <p:cNvSpPr txBox="1">
            <a:spLocks/>
          </p:cNvSpPr>
          <p:nvPr/>
        </p:nvSpPr>
        <p:spPr>
          <a:xfrm>
            <a:off x="13805628" y="4243928"/>
            <a:ext cx="9520361" cy="7959871"/>
          </a:xfrm>
          <a:prstGeom prst="rect">
            <a:avLst/>
          </a:prstGeom>
        </p:spPr>
        <p:txBody>
          <a:bodyPr wrap="square" anchor="ctr">
            <a:spAutoFit/>
          </a:bodyPr>
          <a:lstStyle>
            <a:lvl1pPr marL="0" marR="0" indent="0" algn="r" defTabSz="457200" latinLnBrk="0">
              <a:lnSpc>
                <a:spcPts val="7800"/>
              </a:lnSpc>
              <a:spcBef>
                <a:spcPts val="0"/>
              </a:spcBef>
              <a:spcAft>
                <a:spcPts val="0"/>
              </a:spcAft>
              <a:buClrTx/>
              <a:buSzTx/>
              <a:buFontTx/>
              <a:buNone/>
              <a:tabLst>
                <a:tab pos="203200" algn="l"/>
              </a:tabLst>
              <a:defRPr sz="5000" b="0" i="0" u="none" strike="noStrike" cap="none" spc="-125" baseline="0">
                <a:solidFill>
                  <a:srgbClr val="106A5A"/>
                </a:solidFill>
                <a:uFillTx/>
                <a:latin typeface="Roboto Regular"/>
                <a:ea typeface="Roboto Regular"/>
                <a:cs typeface="Roboto Regular"/>
                <a:sym typeface="Roboto Regular"/>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Helvetica Neue"/>
                <a:ea typeface="Helvetica Neue"/>
                <a:cs typeface="Helvetica Neue"/>
                <a:sym typeface="Helvetica Neue"/>
              </a:defRPr>
            </a:lvl9pPr>
          </a:lstStyle>
          <a:p>
            <a:pPr algn="l" hangingPunct="1"/>
            <a:r>
              <a:rPr lang="en-US" sz="4000" b="1" dirty="0"/>
              <a:t>Testimony</a:t>
            </a:r>
          </a:p>
          <a:p>
            <a:pPr algn="l" hangingPunct="1"/>
            <a:r>
              <a:rPr lang="en-US" sz="3600" dirty="0"/>
              <a:t>“We are more committed to our marriage. Before coming we were talking seriously about divorce. We had a deadline on if we could/couldn’t make it work. Now that’s no longer on the table. We’re in this for the long haul!”</a:t>
            </a:r>
          </a:p>
          <a:p>
            <a:pPr algn="l" hangingPunct="1"/>
            <a:endParaRPr lang="en-US" sz="3600" dirty="0"/>
          </a:p>
          <a:p>
            <a:pPr algn="l" hangingPunct="1"/>
            <a:r>
              <a:rPr lang="en-US" sz="3600" i="1" dirty="0"/>
              <a:t>Married 10  years</a:t>
            </a:r>
          </a:p>
        </p:txBody>
      </p:sp>
    </p:spTree>
    <p:extLst>
      <p:ext uri="{BB962C8B-B14F-4D97-AF65-F5344CB8AC3E}">
        <p14:creationId xmlns:p14="http://schemas.microsoft.com/office/powerpoint/2010/main" val="1695188111"/>
      </p:ext>
    </p:extLst>
  </p:cSld>
  <p:clrMapOvr>
    <a:masterClrMapping/>
  </p:clrMapOvr>
  <p:transition spd="med"/>
</p:sld>
</file>

<file path=ppt/theme/theme1.xml><?xml version="1.0" encoding="utf-8"?>
<a:theme xmlns:a="http://schemas.openxmlformats.org/drawingml/2006/main" name="White">
  <a:themeElements>
    <a:clrScheme name="White">
      <a:dk1>
        <a:srgbClr val="006A5B"/>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8500" b="0" i="0" u="none" strike="noStrike" cap="all" spc="934" normalizeH="0" baseline="0">
            <a:ln>
              <a:noFill/>
            </a:ln>
            <a:solidFill>
              <a:srgbClr val="FFFFFF"/>
            </a:solidFill>
            <a:effectLst/>
            <a:uFillTx/>
            <a:latin typeface="Roboto Regular"/>
            <a:ea typeface="Roboto Regular"/>
            <a:cs typeface="Roboto Regular"/>
            <a:sym typeface="Roboto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226</TotalTime>
  <Words>3653</Words>
  <Application>Microsoft Office PowerPoint</Application>
  <PresentationFormat>Custom</PresentationFormat>
  <Paragraphs>361</Paragraphs>
  <Slides>32</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Helvetica Neue</vt:lpstr>
      <vt:lpstr>Helvetica Neue Medium</vt:lpstr>
      <vt:lpstr>Lucida Grande</vt:lpstr>
      <vt:lpstr>Roboto Bold</vt:lpstr>
      <vt:lpstr>Roboto Regular</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Shelby Soll</dc:creator>
  <cp:lastModifiedBy>Shelby Soll</cp:lastModifiedBy>
  <cp:revision>3</cp:revision>
  <dcterms:modified xsi:type="dcterms:W3CDTF">2022-02-18T18:21:56Z</dcterms:modified>
</cp:coreProperties>
</file>