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2"/>
  </p:notesMasterIdLst>
  <p:sldIdLst>
    <p:sldId id="261" r:id="rId2"/>
    <p:sldId id="285" r:id="rId3"/>
    <p:sldId id="292" r:id="rId4"/>
    <p:sldId id="293" r:id="rId5"/>
    <p:sldId id="286" r:id="rId6"/>
    <p:sldId id="287" r:id="rId7"/>
    <p:sldId id="289" r:id="rId8"/>
    <p:sldId id="290" r:id="rId9"/>
    <p:sldId id="270" r:id="rId10"/>
    <p:sldId id="284" r:id="rId11"/>
  </p:sldIdLst>
  <p:sldSz cx="9144000" cy="5143500" type="screen16x9"/>
  <p:notesSz cx="6858000" cy="9144000"/>
  <p:embeddedFontLst>
    <p:embeddedFont>
      <p:font typeface="Calibri Light" panose="020F0302020204030204" pitchFamily="34" charset="0"/>
      <p:regular r:id="rId13"/>
      <p:italic r:id="rId14"/>
    </p:embeddedFont>
    <p:embeddedFont>
      <p:font typeface="Calibri" panose="020F0502020204030204" pitchFamily="34" charset="0"/>
      <p:regular r:id="rId15"/>
      <p:bold r:id="rId16"/>
      <p:italic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A8AF2C-0FCE-4BB2-A787-9705539E93DD}">
          <p14:sldIdLst>
            <p14:sldId id="261"/>
            <p14:sldId id="285"/>
            <p14:sldId id="292"/>
            <p14:sldId id="293"/>
            <p14:sldId id="286"/>
            <p14:sldId id="287"/>
            <p14:sldId id="289"/>
            <p14:sldId id="290"/>
            <p14:sldId id="270"/>
            <p14:sldId id="28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89BF69"/>
    <a:srgbClr val="00AEDB"/>
    <a:srgbClr val="66CCFF"/>
    <a:srgbClr val="30503D"/>
    <a:srgbClr val="67B350"/>
    <a:srgbClr val="60AE3E"/>
    <a:srgbClr val="73C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211" autoAdjust="0"/>
  </p:normalViewPr>
  <p:slideViewPr>
    <p:cSldViewPr snapToGrid="0">
      <p:cViewPr varScale="1">
        <p:scale>
          <a:sx n="87" d="100"/>
          <a:sy n="87" d="100"/>
        </p:scale>
        <p:origin x="2626" y="67"/>
      </p:cViewPr>
      <p:guideLst>
        <p:guide orient="horz" pos="1620"/>
        <p:guide pos="2880"/>
      </p:guideLst>
    </p:cSldViewPr>
  </p:slideViewPr>
  <p:notesTextViewPr>
    <p:cViewPr>
      <p:scale>
        <a:sx n="3" d="2"/>
        <a:sy n="3" d="2"/>
      </p:scale>
      <p:origin x="0" y="0"/>
    </p:cViewPr>
  </p:notesTextViewPr>
  <p:sorterViewPr>
    <p:cViewPr>
      <p:scale>
        <a:sx n="200" d="100"/>
        <a:sy n="200" d="100"/>
      </p:scale>
      <p:origin x="0" y="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13ACD1-6BDB-42AC-A003-A81C0BE83239}" type="datetimeFigureOut">
              <a:rPr lang="en-US" smtClean="0"/>
              <a:pPr/>
              <a:t>1/23/2017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EBB94C-6014-4FDE-A52F-0A45F4EC6601}" type="slidenum">
              <a:rPr lang="en-US" smtClean="0"/>
              <a:pPr/>
              <a:t>‹#›</a:t>
            </a:fld>
            <a:endParaRPr lang="en-US"/>
          </a:p>
        </p:txBody>
      </p:sp>
    </p:spTree>
    <p:extLst>
      <p:ext uri="{BB962C8B-B14F-4D97-AF65-F5344CB8AC3E}">
        <p14:creationId xmlns:p14="http://schemas.microsoft.com/office/powerpoint/2010/main" val="8384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(2-4 min)</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Welcome team to the training.</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“Initial Encounter – the first touch with the Local Volunteer Team where a team member briefly gives an engaging overview of the team and offers an opportunity to find out more.  Often takes place at a Weekend to Remember, but could take place in any number of situations.”</a:t>
            </a:r>
            <a:endParaRPr lang="en-US" b="0"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Give context for training. (i.e. WTR coming up, city or church event where the team will be represented, etc.)</a:t>
            </a:r>
            <a:endParaRPr lang="en-US" b="0"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Goals:</a:t>
            </a:r>
          </a:p>
          <a:p>
            <a:pPr rtl="0"/>
            <a:r>
              <a:rPr lang="en-US" sz="1200" b="0" i="0" u="none" strike="noStrike" kern="1200" dirty="0" smtClean="0">
                <a:solidFill>
                  <a:schemeClr val="tx1"/>
                </a:solidFill>
                <a:effectLst/>
                <a:latin typeface="+mn-lt"/>
                <a:ea typeface="+mn-ea"/>
                <a:cs typeface="+mn-cs"/>
              </a:rPr>
              <a:t>  • We want to maximize initial encounters to make best use of limited time</a:t>
            </a:r>
            <a:endParaRPr lang="en-US" b="0" dirty="0" smtClean="0">
              <a:effectLst/>
            </a:endParaRPr>
          </a:p>
          <a:p>
            <a:r>
              <a:rPr lang="en-US" sz="1200" b="0" i="0" u="none" strike="noStrike" kern="1200" dirty="0" smtClean="0">
                <a:solidFill>
                  <a:schemeClr val="tx1"/>
                </a:solidFill>
                <a:effectLst/>
                <a:latin typeface="+mn-lt"/>
                <a:ea typeface="+mn-ea"/>
                <a:cs typeface="+mn-cs"/>
              </a:rPr>
              <a:t>  • We want to become more effective and focused in our messaging”</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a:t>
            </a:fld>
            <a:endParaRPr lang="en-US"/>
          </a:p>
        </p:txBody>
      </p:sp>
    </p:spTree>
    <p:extLst>
      <p:ext uri="{BB962C8B-B14F-4D97-AF65-F5344CB8AC3E}">
        <p14:creationId xmlns:p14="http://schemas.microsoft.com/office/powerpoint/2010/main" val="109857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(5-6 Min) includes video runtime</a:t>
            </a:r>
          </a:p>
          <a:p>
            <a:endParaRPr lang="en-US" b="1" dirty="0" smtClean="0"/>
          </a:p>
          <a:p>
            <a:pPr rtl="0"/>
            <a:r>
              <a:rPr lang="en-US" sz="1200" b="0" i="0" u="none" strike="noStrike" kern="1200" dirty="0" smtClean="0">
                <a:solidFill>
                  <a:schemeClr val="tx1"/>
                </a:solidFill>
                <a:effectLst/>
                <a:latin typeface="+mn-lt"/>
                <a:ea typeface="+mn-ea"/>
                <a:cs typeface="+mn-cs"/>
              </a:rPr>
              <a:t>“Let’s see a couple of examples of how an initial encounter could go.</a:t>
            </a:r>
            <a:r>
              <a:rPr lang="en-US" sz="1200" b="0" i="0" u="none" strike="noStrike" kern="1200" baseline="0" dirty="0" smtClean="0">
                <a:solidFill>
                  <a:schemeClr val="tx1"/>
                </a:solidFill>
                <a:effectLst/>
                <a:latin typeface="+mn-lt"/>
                <a:ea typeface="+mn-ea"/>
                <a:cs typeface="+mn-cs"/>
              </a:rPr>
              <a:t> We’ll start with a potential situation of someone who hasn’t prepared</a:t>
            </a:r>
            <a:r>
              <a:rPr lang="en-US" sz="1200" b="0" i="0" u="none" strike="noStrike" kern="1200" dirty="0" smtClean="0">
                <a:solidFill>
                  <a:schemeClr val="tx1"/>
                </a:solidFill>
                <a:effectLst/>
                <a:latin typeface="+mn-lt"/>
                <a:ea typeface="+mn-ea"/>
                <a:cs typeface="+mn-cs"/>
              </a:rPr>
              <a:t>”</a:t>
            </a:r>
            <a:endParaRPr lang="en-US" b="0" dirty="0" smtClean="0">
              <a:effectLst/>
            </a:endParaRPr>
          </a:p>
          <a:p>
            <a:pPr rtl="0"/>
            <a:endParaRPr lang="en-US" sz="1200" b="0" i="0" u="none" strike="noStrike" kern="1200" dirty="0" smtClean="0">
              <a:solidFill>
                <a:schemeClr val="tx1"/>
              </a:solidFill>
              <a:effectLst/>
              <a:latin typeface="+mn-lt"/>
              <a:ea typeface="+mn-ea"/>
              <a:cs typeface="+mn-cs"/>
            </a:endParaRPr>
          </a:p>
          <a:p>
            <a:r>
              <a:rPr lang="en-US" dirty="0" smtClean="0"/>
              <a:t>Play “Unprepared” Video (click hyperlink</a:t>
            </a:r>
            <a:r>
              <a:rPr lang="en-US" baseline="0" dirty="0" smtClean="0"/>
              <a:t> to play video)</a:t>
            </a:r>
            <a:endParaRPr lang="en-US" dirty="0" smtClean="0"/>
          </a:p>
          <a:p>
            <a:endParaRPr lang="en-US" dirty="0" smtClean="0"/>
          </a:p>
          <a:p>
            <a:pPr rtl="0"/>
            <a:r>
              <a:rPr lang="en-US" sz="1200" b="0" i="0" u="none" strike="noStrike" kern="1200" dirty="0" smtClean="0">
                <a:solidFill>
                  <a:schemeClr val="tx1"/>
                </a:solidFill>
                <a:effectLst/>
                <a:latin typeface="+mn-lt"/>
                <a:ea typeface="+mn-ea"/>
                <a:cs typeface="+mn-cs"/>
              </a:rPr>
              <a:t>Ask</a:t>
            </a:r>
            <a:r>
              <a:rPr lang="en-US" sz="1200" b="0" i="0" u="none" strike="noStrike" kern="1200" baseline="0" dirty="0" smtClean="0">
                <a:solidFill>
                  <a:schemeClr val="tx1"/>
                </a:solidFill>
                <a:effectLst/>
                <a:latin typeface="+mn-lt"/>
                <a:ea typeface="+mn-ea"/>
                <a:cs typeface="+mn-cs"/>
              </a:rPr>
              <a:t> the group if they have ever found themselves on the receiving end of a conversation like that and get their thoughts (preferably one word answers) on how they felt in that situation</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“Now we’ll take a look at someone who has prepared”</a:t>
            </a:r>
          </a:p>
          <a:p>
            <a:pPr rtl="0"/>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Play “Prepared” Video (click hyperlink to play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“Wasn’t that much better? We want to be prepared to effectively interact with potential team members in a winsome way. So where do we start?”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3</a:t>
            </a:fld>
            <a:endParaRPr lang="en-US"/>
          </a:p>
        </p:txBody>
      </p:sp>
    </p:spTree>
    <p:extLst>
      <p:ext uri="{BB962C8B-B14F-4D97-AF65-F5344CB8AC3E}">
        <p14:creationId xmlns:p14="http://schemas.microsoft.com/office/powerpoint/2010/main" val="54812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min)</a:t>
            </a:r>
          </a:p>
          <a:p>
            <a:endParaRPr lang="en-US" b="1" dirty="0" smtClean="0"/>
          </a:p>
          <a:p>
            <a:r>
              <a:rPr lang="en-US" dirty="0" smtClean="0"/>
              <a:t>“We start with an introduction”</a:t>
            </a:r>
            <a:endParaRPr lang="en-US" baseline="0" dirty="0" smtClean="0"/>
          </a:p>
          <a:p>
            <a:endParaRPr lang="en-US" baseline="0" dirty="0" smtClean="0"/>
          </a:p>
          <a:p>
            <a:r>
              <a:rPr lang="en-US" baseline="0" dirty="0" smtClean="0"/>
              <a:t>In a proper introduction you will:</a:t>
            </a:r>
          </a:p>
          <a:p>
            <a:pPr marL="228600" indent="-228600">
              <a:buAutoNum type="arabicParenR"/>
            </a:pPr>
            <a:r>
              <a:rPr lang="en-US" baseline="0" dirty="0" smtClean="0"/>
              <a:t>Let them know you are a part of the volunteer team</a:t>
            </a:r>
          </a:p>
          <a:p>
            <a:pPr marL="228600" indent="-228600">
              <a:buAutoNum type="arabicParenR"/>
            </a:pPr>
            <a:r>
              <a:rPr lang="en-US" baseline="0" dirty="0" smtClean="0"/>
              <a:t>Give them your name</a:t>
            </a:r>
          </a:p>
          <a:p>
            <a:pPr marL="228600" indent="-228600">
              <a:buAutoNum type="arabicParenR"/>
            </a:pPr>
            <a:r>
              <a:rPr lang="en-US" baseline="0" dirty="0" smtClean="0"/>
              <a:t>Get their names (tip: after you get their names, use their names)</a:t>
            </a:r>
          </a:p>
          <a:p>
            <a:pPr marL="228600" indent="-228600">
              <a:buAutoNum type="arabicParenR"/>
            </a:pPr>
            <a:r>
              <a:rPr lang="en-US" baseline="0" dirty="0" smtClean="0"/>
              <a:t>Ask an engaging question –this question should dove tail into your 30 second script</a:t>
            </a:r>
          </a:p>
          <a:p>
            <a:pPr marL="0" inden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a:t>
            </a:r>
            <a:r>
              <a:rPr lang="en-US" sz="1200" b="0" i="0" u="none" strike="noStrike" kern="1200" baseline="0" dirty="0" smtClean="0">
                <a:solidFill>
                  <a:schemeClr val="tx1"/>
                </a:solidFill>
                <a:effectLst/>
                <a:latin typeface="+mn-lt"/>
                <a:ea typeface="+mn-ea"/>
                <a:cs typeface="+mn-cs"/>
              </a:rPr>
              <a:t> final piece to</a:t>
            </a:r>
            <a:r>
              <a:rPr lang="en-US" sz="1200" b="0" i="0" u="none" strike="noStrike" kern="1200" dirty="0" smtClean="0">
                <a:solidFill>
                  <a:schemeClr val="tx1"/>
                </a:solidFill>
                <a:effectLst/>
                <a:latin typeface="+mn-lt"/>
                <a:ea typeface="+mn-ea"/>
                <a:cs typeface="+mn-cs"/>
              </a:rPr>
              <a:t> effectively executing an initial encounter conversation is to go in with a clear objective. Knowing what we want to accomplish at the outset will help us execute more effectively. So what is our objective?”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4</a:t>
            </a:fld>
            <a:endParaRPr lang="en-US"/>
          </a:p>
        </p:txBody>
      </p:sp>
    </p:spTree>
    <p:extLst>
      <p:ext uri="{BB962C8B-B14F-4D97-AF65-F5344CB8AC3E}">
        <p14:creationId xmlns:p14="http://schemas.microsoft.com/office/powerpoint/2010/main" val="375619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(2 min) includes</a:t>
            </a:r>
            <a:r>
              <a:rPr lang="en-US" sz="1200" b="1" i="0" u="none" strike="noStrike" kern="1200" baseline="0" dirty="0" smtClean="0">
                <a:solidFill>
                  <a:schemeClr val="tx1"/>
                </a:solidFill>
                <a:effectLst/>
                <a:latin typeface="+mn-lt"/>
                <a:ea typeface="+mn-ea"/>
                <a:cs typeface="+mn-cs"/>
              </a:rPr>
              <a:t> video runtime</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“Our Objective in this initial encounter is to communicate:</a:t>
            </a:r>
            <a:endParaRPr lang="en-US" b="0" dirty="0" smtClean="0">
              <a:effectLst/>
            </a:endParaRPr>
          </a:p>
          <a:p>
            <a:pPr lvl="1" rtl="0">
              <a:buFont typeface="Arial" pitchFamily="34" charset="0"/>
              <a:buChar char="•"/>
            </a:pPr>
            <a:r>
              <a:rPr lang="en-US" sz="1200" b="0" i="0" u="none" strike="noStrike" kern="1200" dirty="0" smtClean="0">
                <a:solidFill>
                  <a:schemeClr val="tx1"/>
                </a:solidFill>
                <a:effectLst/>
                <a:latin typeface="+mn-lt"/>
                <a:ea typeface="+mn-ea"/>
                <a:cs typeface="+mn-cs"/>
              </a:rPr>
              <a:t> Who we are</a:t>
            </a:r>
            <a:endParaRPr lang="en-US" b="0" dirty="0" smtClean="0">
              <a:effectLst/>
            </a:endParaRPr>
          </a:p>
          <a:p>
            <a:pPr lvl="1" rtl="0">
              <a:buFont typeface="Arial" pitchFamily="34" charset="0"/>
              <a:buChar char="•"/>
            </a:pPr>
            <a:r>
              <a:rPr lang="en-US" sz="1200" b="0" i="0" u="none" strike="noStrike" kern="1200" dirty="0" smtClean="0">
                <a:solidFill>
                  <a:schemeClr val="tx1"/>
                </a:solidFill>
                <a:effectLst/>
                <a:latin typeface="+mn-lt"/>
                <a:ea typeface="+mn-ea"/>
                <a:cs typeface="+mn-cs"/>
              </a:rPr>
              <a:t> What we do</a:t>
            </a:r>
            <a:endParaRPr lang="en-US" b="0" dirty="0" smtClean="0">
              <a:effectLst/>
            </a:endParaRPr>
          </a:p>
          <a:p>
            <a:pPr lvl="1" rtl="0">
              <a:buFont typeface="Arial" pitchFamily="34" charset="0"/>
              <a:buChar char="•"/>
            </a:pPr>
            <a:r>
              <a:rPr lang="en-US" sz="1200" b="0" i="0" u="none" strike="noStrike" kern="1200" dirty="0" smtClean="0">
                <a:solidFill>
                  <a:schemeClr val="tx1"/>
                </a:solidFill>
                <a:effectLst/>
                <a:latin typeface="+mn-lt"/>
                <a:ea typeface="+mn-ea"/>
                <a:cs typeface="+mn-cs"/>
              </a:rPr>
              <a:t> Give a CLEAR and COMPELLING</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call to action</a:t>
            </a:r>
            <a:endParaRPr lang="en-US" b="0" dirty="0" smtClean="0">
              <a:effectLst/>
            </a:endParaRPr>
          </a:p>
          <a:p>
            <a:pPr rtl="0"/>
            <a:r>
              <a:rPr lang="en-US" sz="1200" b="0" i="0" u="none" strike="noStrike" kern="1200" dirty="0" smtClean="0">
                <a:solidFill>
                  <a:schemeClr val="tx1"/>
                </a:solidFill>
                <a:effectLst/>
                <a:latin typeface="+mn-lt"/>
                <a:ea typeface="+mn-ea"/>
                <a:cs typeface="+mn-cs"/>
              </a:rPr>
              <a:t>And we want to do all of this in 30</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to 40 seconds.</a:t>
            </a:r>
            <a:r>
              <a:rPr lang="en-US" sz="1200" b="0" i="0" u="none" strike="noStrike" kern="1200" baseline="0" dirty="0" smtClean="0">
                <a:solidFill>
                  <a:schemeClr val="tx1"/>
                </a:solidFill>
                <a:effectLst/>
                <a:latin typeface="+mn-lt"/>
                <a:ea typeface="+mn-ea"/>
                <a:cs typeface="+mn-cs"/>
              </a:rPr>
              <a:t> (note: the </a:t>
            </a:r>
            <a:r>
              <a:rPr lang="en-US" sz="1200" b="0" i="0" u="none" strike="noStrike" kern="1200" baseline="0" dirty="0" smtClean="0">
                <a:solidFill>
                  <a:schemeClr val="tx1"/>
                </a:solidFill>
                <a:effectLst/>
                <a:latin typeface="+mn-lt"/>
                <a:ea typeface="+mn-ea"/>
                <a:cs typeface="+mn-cs"/>
              </a:rPr>
              <a:t>brief introduction </a:t>
            </a:r>
            <a:r>
              <a:rPr lang="en-US" sz="1200" b="0" i="0" u="none" strike="noStrike" kern="1200" baseline="0" dirty="0" smtClean="0">
                <a:solidFill>
                  <a:schemeClr val="tx1"/>
                </a:solidFill>
                <a:effectLst/>
                <a:latin typeface="+mn-lt"/>
                <a:ea typeface="+mn-ea"/>
                <a:cs typeface="+mn-cs"/>
              </a:rPr>
              <a:t>is not included in the 30-40 </a:t>
            </a:r>
            <a:r>
              <a:rPr lang="en-US" sz="1200" b="0" i="0" u="none" strike="noStrike" kern="1200" baseline="0" dirty="0" smtClean="0">
                <a:solidFill>
                  <a:schemeClr val="tx1"/>
                </a:solidFill>
                <a:effectLst/>
                <a:latin typeface="+mn-lt"/>
                <a:ea typeface="+mn-ea"/>
                <a:cs typeface="+mn-cs"/>
              </a:rPr>
              <a:t>seconds)</a:t>
            </a:r>
            <a:endParaRPr lang="en-US" b="0" dirty="0" smtClean="0">
              <a:effectLst/>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rPr>
              <a:t>ultimate goal of this conversation is to PEAK their interest to want to find out more about being on the team, and give us their information so we can follow up.”</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“This is not the time or place to:</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Share</a:t>
            </a:r>
            <a:r>
              <a:rPr lang="en-US" sz="1200" b="0" i="0" u="none" strike="noStrike" kern="1200" baseline="0" dirty="0" smtClean="0">
                <a:solidFill>
                  <a:schemeClr val="tx1"/>
                </a:solidFill>
                <a:effectLst/>
                <a:latin typeface="+mn-lt"/>
                <a:ea typeface="+mn-ea"/>
                <a:cs typeface="+mn-cs"/>
              </a:rPr>
              <a:t> your Testimony</a:t>
            </a:r>
          </a:p>
          <a:p>
            <a:pPr marL="17145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Walk them through the annual cycle</a:t>
            </a:r>
          </a:p>
          <a:p>
            <a:pPr marL="17145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Give a volunteer job description</a:t>
            </a:r>
            <a:endParaRPr lang="en-US" sz="1200" b="0" i="0" u="none" strike="noStrike"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“Let’s take another look at the main portion of that conversation we will be working on today.”</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Play “Script Only” Video (click hyperlink to play video)</a:t>
            </a:r>
          </a:p>
          <a:p>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“So let’s start by looking at some sample introductions, questions, and scripts to see what we can do to make them our own</a:t>
            </a:r>
            <a:r>
              <a:rPr lang="en-US" sz="1200" b="0" i="0" u="none" strike="noStrike"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Handout Exercise Sheets</a:t>
            </a:r>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EBB94C-6014-4FDE-A52F-0A45F4EC6601}" type="slidenum">
              <a:rPr lang="en-US" smtClean="0"/>
              <a:pPr/>
              <a:t>5</a:t>
            </a:fld>
            <a:endParaRPr lang="en-US"/>
          </a:p>
        </p:txBody>
      </p:sp>
    </p:spTree>
    <p:extLst>
      <p:ext uri="{BB962C8B-B14F-4D97-AF65-F5344CB8AC3E}">
        <p14:creationId xmlns:p14="http://schemas.microsoft.com/office/powerpoint/2010/main" val="1908249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(10-15 min) </a:t>
            </a:r>
            <a:r>
              <a:rPr lang="en-US" sz="1200" b="0" i="0" u="none" strike="noStrike" kern="1200" dirty="0" smtClean="0">
                <a:solidFill>
                  <a:schemeClr val="tx1"/>
                </a:solidFill>
                <a:effectLst/>
                <a:latin typeface="+mn-lt"/>
                <a:ea typeface="+mn-ea"/>
                <a:cs typeface="+mn-cs"/>
              </a:rPr>
              <a:t>10ish minutes for the 30</a:t>
            </a:r>
            <a:r>
              <a:rPr lang="en-US" sz="1200" b="0" i="0" u="none" strike="noStrike" kern="1200" baseline="0" dirty="0" smtClean="0">
                <a:solidFill>
                  <a:schemeClr val="tx1"/>
                </a:solidFill>
                <a:effectLst/>
                <a:latin typeface="+mn-lt"/>
                <a:ea typeface="+mn-ea"/>
                <a:cs typeface="+mn-cs"/>
              </a:rPr>
              <a:t> second scripts and 3ish minutes each for greetings and lead in question</a:t>
            </a:r>
            <a:endParaRPr lang="en-US" sz="1200" b="0" i="0" u="none" strike="noStrike" kern="1200" dirty="0" smtClean="0">
              <a:solidFill>
                <a:schemeClr val="tx1"/>
              </a:solidFill>
              <a:effectLst/>
              <a:latin typeface="+mn-lt"/>
              <a:ea typeface="+mn-ea"/>
              <a:cs typeface="+mn-cs"/>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Introduce Exercise 1:  PICK &amp; CUSTOMIZE</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Read through the directions being sure to address any questions the group may have upfront.</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start with their</a:t>
            </a:r>
            <a:r>
              <a:rPr lang="en-US" sz="1200" b="0" i="0" u="none" strike="noStrike" kern="1200" baseline="0" dirty="0" smtClean="0">
                <a:solidFill>
                  <a:schemeClr val="tx1"/>
                </a:solidFill>
                <a:effectLst/>
                <a:latin typeface="+mn-lt"/>
                <a:ea typeface="+mn-ea"/>
                <a:cs typeface="+mn-cs"/>
              </a:rPr>
              <a:t> 30 second scripts since they will need to know what they plan to say in order to craft their introduction to lead into it.</a:t>
            </a:r>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1" i="1" u="none" strike="noStrike" kern="1200" dirty="0" smtClean="0">
                <a:solidFill>
                  <a:schemeClr val="tx1"/>
                </a:solidFill>
                <a:effectLst/>
                <a:latin typeface="+mn-lt"/>
                <a:ea typeface="+mn-ea"/>
                <a:cs typeface="+mn-cs"/>
              </a:rPr>
              <a:t>*NOTE: When printing the exercises,</a:t>
            </a:r>
            <a:r>
              <a:rPr lang="en-US" sz="1200" b="1" i="1" u="none" strike="noStrike" kern="1200" baseline="0" dirty="0" smtClean="0">
                <a:solidFill>
                  <a:schemeClr val="tx1"/>
                </a:solidFill>
                <a:effectLst/>
                <a:latin typeface="+mn-lt"/>
                <a:ea typeface="+mn-ea"/>
                <a:cs typeface="+mn-cs"/>
              </a:rPr>
              <a:t> do not print front and back. Print one sided so participants can more easily work on their scripts.*</a:t>
            </a:r>
            <a:endParaRPr lang="en-US" b="1" i="1" dirty="0" smtClean="0">
              <a:effectLst/>
            </a:endParaRPr>
          </a:p>
        </p:txBody>
      </p:sp>
      <p:sp>
        <p:nvSpPr>
          <p:cNvPr id="4" name="Slide Number Placeholder 3"/>
          <p:cNvSpPr>
            <a:spLocks noGrp="1"/>
          </p:cNvSpPr>
          <p:nvPr>
            <p:ph type="sldNum" sz="quarter" idx="10"/>
          </p:nvPr>
        </p:nvSpPr>
        <p:spPr/>
        <p:txBody>
          <a:bodyPr/>
          <a:lstStyle/>
          <a:p>
            <a:fld id="{63EBB94C-6014-4FDE-A52F-0A45F4EC6601}" type="slidenum">
              <a:rPr lang="en-US" smtClean="0"/>
              <a:pPr/>
              <a:t>6</a:t>
            </a:fld>
            <a:endParaRPr lang="en-US"/>
          </a:p>
        </p:txBody>
      </p:sp>
    </p:spTree>
    <p:extLst>
      <p:ext uri="{BB962C8B-B14F-4D97-AF65-F5344CB8AC3E}">
        <p14:creationId xmlns:p14="http://schemas.microsoft.com/office/powerpoint/2010/main" val="350306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(10-15 min)</a:t>
            </a:r>
          </a:p>
          <a:p>
            <a:pPr rtl="0"/>
            <a:endParaRPr lang="en-US" sz="1200" b="1"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Introduce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Exercise</a:t>
            </a:r>
            <a:r>
              <a:rPr lang="en-US" sz="1200" b="0" i="0" u="none" strike="noStrike" kern="1200" baseline="0" dirty="0" smtClean="0">
                <a:solidFill>
                  <a:schemeClr val="tx1"/>
                </a:solidFill>
                <a:effectLst/>
                <a:latin typeface="+mn-lt"/>
                <a:ea typeface="+mn-ea"/>
                <a:cs typeface="+mn-cs"/>
              </a:rPr>
              <a:t> 2:  FINETUNING</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Have them pair off or get in small groups of 3-4.</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Now that they are in their groups, have them take turns looking at each other’s revised scripts to give feedback.</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Make sure they remember in their feedback that the script should tell who we are, what we do, and give a clear and compelling call to action.</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Once all the feedback is collected, they will want to rewrite their script with the feedback in mind.</a:t>
            </a:r>
            <a:endParaRPr lang="en-US" b="0" dirty="0" smtClean="0">
              <a:effectLst/>
            </a:endParaRPr>
          </a:p>
        </p:txBody>
      </p:sp>
      <p:sp>
        <p:nvSpPr>
          <p:cNvPr id="4" name="Slide Number Placeholder 3"/>
          <p:cNvSpPr>
            <a:spLocks noGrp="1"/>
          </p:cNvSpPr>
          <p:nvPr>
            <p:ph type="sldNum" sz="quarter" idx="10"/>
          </p:nvPr>
        </p:nvSpPr>
        <p:spPr/>
        <p:txBody>
          <a:bodyPr/>
          <a:lstStyle/>
          <a:p>
            <a:fld id="{63EBB94C-6014-4FDE-A52F-0A45F4EC6601}" type="slidenum">
              <a:rPr lang="en-US" smtClean="0"/>
              <a:pPr/>
              <a:t>7</a:t>
            </a:fld>
            <a:endParaRPr lang="en-US"/>
          </a:p>
        </p:txBody>
      </p:sp>
    </p:spTree>
    <p:extLst>
      <p:ext uri="{BB962C8B-B14F-4D97-AF65-F5344CB8AC3E}">
        <p14:creationId xmlns:p14="http://schemas.microsoft.com/office/powerpoint/2010/main" val="47750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(10-15 min)</a:t>
            </a:r>
            <a:endParaRPr lang="en-US" b="0"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1" i="0" u="none" strike="noStrike" kern="1200" dirty="0" smtClean="0">
                <a:solidFill>
                  <a:schemeClr val="tx1"/>
                </a:solidFill>
                <a:effectLst/>
                <a:latin typeface="+mn-lt"/>
                <a:ea typeface="+mn-ea"/>
                <a:cs typeface="+mn-cs"/>
              </a:rPr>
              <a:t>Best Practice:  </a:t>
            </a:r>
            <a:r>
              <a:rPr lang="en-US" sz="1200" b="0" i="0" u="none" strike="noStrike" kern="1200" dirty="0" smtClean="0">
                <a:solidFill>
                  <a:schemeClr val="tx1"/>
                </a:solidFill>
                <a:effectLst/>
                <a:latin typeface="+mn-lt"/>
                <a:ea typeface="+mn-ea"/>
                <a:cs typeface="+mn-cs"/>
              </a:rPr>
              <a:t>Have them pair off and practice one-on-one.</a:t>
            </a:r>
            <a:endParaRPr lang="en-US" b="0"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1" i="0" u="none" strike="noStrike" kern="1200" dirty="0" smtClean="0">
                <a:solidFill>
                  <a:schemeClr val="tx1"/>
                </a:solidFill>
                <a:effectLst/>
                <a:latin typeface="+mn-lt"/>
                <a:ea typeface="+mn-ea"/>
                <a:cs typeface="+mn-cs"/>
              </a:rPr>
              <a:t>Additional options</a:t>
            </a:r>
            <a:r>
              <a:rPr lang="en-US" sz="1200" b="0" i="0" u="none" strike="noStrike" kern="1200" dirty="0" smtClean="0">
                <a:solidFill>
                  <a:schemeClr val="tx1"/>
                </a:solidFill>
                <a:effectLst/>
                <a:latin typeface="+mn-lt"/>
                <a:ea typeface="+mn-ea"/>
                <a:cs typeface="+mn-cs"/>
              </a:rPr>
              <a:t>, if time permits:</a:t>
            </a:r>
            <a:endParaRPr lang="en-US" b="0" dirty="0" smtClean="0">
              <a:effectLst/>
            </a:endParaRPr>
          </a:p>
          <a:p>
            <a:pPr lvl="1" rtl="0"/>
            <a:r>
              <a:rPr lang="en-US" sz="1200" b="0" i="0" u="none" strike="noStrike" kern="1200" dirty="0" smtClean="0">
                <a:solidFill>
                  <a:schemeClr val="tx1"/>
                </a:solidFill>
                <a:effectLst/>
                <a:latin typeface="+mn-lt"/>
                <a:ea typeface="+mn-ea"/>
                <a:cs typeface="+mn-cs"/>
              </a:rPr>
              <a:t>Option 1:  Create small groups, and have them practice as if addressing</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more than one person.</a:t>
            </a:r>
            <a:endParaRPr lang="en-US" b="0" dirty="0" smtClean="0">
              <a:effectLst/>
            </a:endParaRPr>
          </a:p>
          <a:p>
            <a:pPr lvl="1"/>
            <a:endParaRPr lang="en-US" sz="1200" b="0" i="0" u="none" strike="noStrike" kern="1200" dirty="0" smtClean="0">
              <a:solidFill>
                <a:schemeClr val="tx1"/>
              </a:solidFill>
              <a:effectLst/>
              <a:latin typeface="+mn-lt"/>
              <a:ea typeface="+mn-ea"/>
              <a:cs typeface="+mn-cs"/>
            </a:endParaRPr>
          </a:p>
          <a:p>
            <a:pPr lvl="1"/>
            <a:r>
              <a:rPr lang="en-US" sz="1200" b="0" i="0" u="none" strike="noStrike" kern="1200" dirty="0" smtClean="0">
                <a:solidFill>
                  <a:schemeClr val="tx1"/>
                </a:solidFill>
                <a:effectLst/>
                <a:latin typeface="+mn-lt"/>
                <a:ea typeface="+mn-ea"/>
                <a:cs typeface="+mn-cs"/>
              </a:rPr>
              <a:t>Option </a:t>
            </a:r>
            <a:r>
              <a:rPr lang="en-US" sz="1200" b="0" i="0" u="none" strike="noStrike" kern="1200" dirty="0" smtClean="0">
                <a:solidFill>
                  <a:schemeClr val="tx1"/>
                </a:solidFill>
                <a:effectLst/>
                <a:latin typeface="+mn-lt"/>
                <a:ea typeface="+mn-ea"/>
                <a:cs typeface="+mn-cs"/>
              </a:rPr>
              <a:t>2:  Have them pair off and record each other presenting.  Then watch it together</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This way the person presenting will have a better feel for what they look like when presenting.)</a:t>
            </a:r>
          </a:p>
          <a:p>
            <a:pPr lvl="1"/>
            <a:endParaRPr lang="en-US" sz="1200" b="0" i="0" u="none" strike="noStrike" kern="1200" dirty="0" smtClean="0">
              <a:solidFill>
                <a:schemeClr val="tx1"/>
              </a:solidFill>
              <a:effectLst/>
              <a:latin typeface="+mn-lt"/>
              <a:ea typeface="+mn-ea"/>
              <a:cs typeface="+mn-cs"/>
            </a:endParaRPr>
          </a:p>
          <a:p>
            <a:pPr lvl="0"/>
            <a:r>
              <a:rPr lang="en-US" b="1" i="0" u="none" strike="noStrike" kern="1200" dirty="0" smtClean="0">
                <a:solidFill>
                  <a:schemeClr val="tx1"/>
                </a:solidFill>
                <a:effectLst/>
                <a:latin typeface="+mn-lt"/>
                <a:ea typeface="+mn-ea"/>
                <a:cs typeface="+mn-cs"/>
              </a:rPr>
              <a:t>Final</a:t>
            </a:r>
            <a:r>
              <a:rPr lang="en-US" b="1" i="0" u="none" strike="noStrike" kern="1200" baseline="0" dirty="0" smtClean="0">
                <a:solidFill>
                  <a:schemeClr val="tx1"/>
                </a:solidFill>
                <a:effectLst/>
                <a:latin typeface="+mn-lt"/>
                <a:ea typeface="+mn-ea"/>
                <a:cs typeface="+mn-cs"/>
              </a:rPr>
              <a:t> thought: </a:t>
            </a:r>
            <a:r>
              <a:rPr lang="en-US" b="0" i="0" u="none" strike="noStrike" kern="1200" baseline="0" dirty="0" smtClean="0">
                <a:solidFill>
                  <a:schemeClr val="tx1"/>
                </a:solidFill>
                <a:effectLst/>
                <a:latin typeface="+mn-lt"/>
                <a:ea typeface="+mn-ea"/>
                <a:cs typeface="+mn-cs"/>
              </a:rPr>
              <a:t>Though our scripts are completed and practiced for now, it is important to practice before every event AND to tweak the script after every event. We have not </a:t>
            </a:r>
            <a:r>
              <a:rPr lang="en-US" b="0" i="0" u="none" strike="noStrike" kern="1200" baseline="0" smtClean="0">
                <a:solidFill>
                  <a:schemeClr val="tx1"/>
                </a:solidFill>
                <a:effectLst/>
                <a:latin typeface="+mn-lt"/>
                <a:ea typeface="+mn-ea"/>
                <a:cs typeface="+mn-cs"/>
              </a:rPr>
              <a:t>arrived </a:t>
            </a:r>
            <a:r>
              <a:rPr lang="en-US" b="0" i="0" u="none" strike="noStrike" kern="1200" baseline="0" smtClean="0">
                <a:solidFill>
                  <a:schemeClr val="tx1"/>
                </a:solidFill>
                <a:effectLst/>
                <a:latin typeface="+mn-lt"/>
                <a:ea typeface="+mn-ea"/>
                <a:cs typeface="+mn-cs"/>
              </a:rPr>
              <a:t>and </a:t>
            </a:r>
            <a:r>
              <a:rPr lang="en-US" b="0" i="0" u="none" strike="noStrike" kern="1200" baseline="0" dirty="0" smtClean="0">
                <a:solidFill>
                  <a:schemeClr val="tx1"/>
                </a:solidFill>
                <a:effectLst/>
                <a:latin typeface="+mn-lt"/>
                <a:ea typeface="+mn-ea"/>
                <a:cs typeface="+mn-cs"/>
              </a:rPr>
              <a:t>need to strive to interact with those God puts in our path in the best way we can.</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8</a:t>
            </a:fld>
            <a:endParaRPr lang="en-US"/>
          </a:p>
        </p:txBody>
      </p:sp>
    </p:spTree>
    <p:extLst>
      <p:ext uri="{BB962C8B-B14F-4D97-AF65-F5344CB8AC3E}">
        <p14:creationId xmlns:p14="http://schemas.microsoft.com/office/powerpoint/2010/main" val="208021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(remaining time)</a:t>
            </a:r>
            <a:endParaRPr lang="en-US" b="1"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9</a:t>
            </a:fld>
            <a:endParaRPr lang="en-US"/>
          </a:p>
        </p:txBody>
      </p:sp>
    </p:spTree>
    <p:extLst>
      <p:ext uri="{BB962C8B-B14F-4D97-AF65-F5344CB8AC3E}">
        <p14:creationId xmlns:p14="http://schemas.microsoft.com/office/powerpoint/2010/main" val="3775675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14" name="TextBox 13"/>
          <p:cNvSpPr txBox="1"/>
          <p:nvPr userDrawn="1"/>
        </p:nvSpPr>
        <p:spPr>
          <a:xfrm>
            <a:off x="136984" y="2356510"/>
            <a:ext cx="6370127" cy="615553"/>
          </a:xfrm>
          <a:prstGeom prst="rect">
            <a:avLst/>
          </a:prstGeom>
          <a:noFill/>
        </p:spPr>
        <p:txBody>
          <a:bodyPr wrap="square" rtlCol="0">
            <a:spAutoFit/>
          </a:bodyPr>
          <a:lstStyle/>
          <a:p>
            <a:pPr algn="l"/>
            <a:r>
              <a:rPr lang="en-US" sz="3400" spc="300" dirty="0" smtClean="0">
                <a:solidFill>
                  <a:schemeClr val="tx1"/>
                </a:solidFill>
                <a:latin typeface="+mn-lt"/>
              </a:rPr>
              <a:t>INITIAL ENCOUNTER</a:t>
            </a:r>
            <a:endParaRPr lang="en-US" sz="3400" spc="300" dirty="0">
              <a:solidFill>
                <a:schemeClr val="tx1"/>
              </a:solidFill>
              <a:latin typeface="+mn-lt"/>
            </a:endParaRPr>
          </a:p>
        </p:txBody>
      </p:sp>
      <p:sp>
        <p:nvSpPr>
          <p:cNvPr id="15" name="TextBox 14"/>
          <p:cNvSpPr txBox="1"/>
          <p:nvPr userDrawn="1"/>
        </p:nvSpPr>
        <p:spPr>
          <a:xfrm>
            <a:off x="96802" y="2651191"/>
            <a:ext cx="6395455" cy="923330"/>
          </a:xfrm>
          <a:prstGeom prst="rect">
            <a:avLst/>
          </a:prstGeom>
          <a:noFill/>
        </p:spPr>
        <p:txBody>
          <a:bodyPr wrap="square" rtlCol="0">
            <a:spAutoFit/>
          </a:bodyPr>
          <a:lstStyle/>
          <a:p>
            <a:r>
              <a:rPr lang="en-US" sz="5400" b="0" spc="300" dirty="0" smtClean="0">
                <a:solidFill>
                  <a:schemeClr val="tx1"/>
                </a:solidFill>
                <a:latin typeface="Calibri" panose="020F0502020204030204" pitchFamily="34" charset="0"/>
              </a:rPr>
              <a:t>CONVERSATIONS</a:t>
            </a:r>
            <a:endParaRPr lang="en-US" sz="5400" b="0" spc="300" dirty="0">
              <a:solidFill>
                <a:schemeClr val="tx1"/>
              </a:solidFill>
              <a:latin typeface="Calibri" panose="020F0502020204030204" pitchFamily="34" charset="0"/>
            </a:endParaRPr>
          </a:p>
        </p:txBody>
      </p:sp>
      <p:pic>
        <p:nvPicPr>
          <p:cNvPr id="1026" name="Picture 2" descr="E:\Training in a Box\FamilyLife Logo.png"/>
          <p:cNvPicPr>
            <a:picLocks noChangeAspect="1" noChangeArrowheads="1"/>
          </p:cNvPicPr>
          <p:nvPr userDrawn="1"/>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252178" y="2198561"/>
            <a:ext cx="1582254" cy="25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7295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10" name="Text Placeholder 9"/>
          <p:cNvSpPr>
            <a:spLocks noGrp="1"/>
          </p:cNvSpPr>
          <p:nvPr>
            <p:ph type="body" sz="quarter" idx="10" hasCustomPrompt="1"/>
          </p:nvPr>
        </p:nvSpPr>
        <p:spPr>
          <a:xfrm>
            <a:off x="-340241" y="2571750"/>
            <a:ext cx="5943600" cy="685800"/>
          </a:xfrm>
        </p:spPr>
        <p:txBody>
          <a:bodyPr anchor="ctr">
            <a:normAutofit/>
          </a:bodyPr>
          <a:lstStyle>
            <a:lvl1pPr marL="0" indent="0" algn="r">
              <a:buNone/>
              <a:defRPr sz="3600" spc="300" baseline="0">
                <a:solidFill>
                  <a:schemeClr val="tx1"/>
                </a:solidFill>
                <a:latin typeface="+mj-lt"/>
              </a:defRPr>
            </a:lvl1pPr>
          </a:lstStyle>
          <a:p>
            <a:pPr lvl="0"/>
            <a:r>
              <a:rPr lang="en-US" dirty="0" smtClean="0"/>
              <a:t>INSERT SUBTITLE HERE</a:t>
            </a:r>
          </a:p>
        </p:txBody>
      </p:sp>
      <p:pic>
        <p:nvPicPr>
          <p:cNvPr id="11" name="Picture 2" descr="E:\Training in a Box\FamilyLife Logo.png"/>
          <p:cNvPicPr>
            <a:picLocks noChangeAspect="1" noChangeArrowheads="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467600" y="103993"/>
            <a:ext cx="1582254" cy="2579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6673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10" name="Text Placeholder 9"/>
          <p:cNvSpPr>
            <a:spLocks noGrp="1"/>
          </p:cNvSpPr>
          <p:nvPr>
            <p:ph type="body" sz="quarter" idx="10" hasCustomPrompt="1"/>
          </p:nvPr>
        </p:nvSpPr>
        <p:spPr>
          <a:xfrm>
            <a:off x="76200" y="326513"/>
            <a:ext cx="5638800" cy="533400"/>
          </a:xfrm>
        </p:spPr>
        <p:txBody>
          <a:bodyPr>
            <a:normAutofit/>
          </a:bodyPr>
          <a:lstStyle>
            <a:lvl1pPr marL="0" indent="0">
              <a:buNone/>
              <a:defRPr sz="2800" baseline="0">
                <a:solidFill>
                  <a:schemeClr val="tx1"/>
                </a:solidFill>
                <a:latin typeface="+mj-lt"/>
              </a:defRPr>
            </a:lvl1pPr>
          </a:lstStyle>
          <a:p>
            <a:pPr lvl="0"/>
            <a:r>
              <a:rPr lang="en-US" dirty="0" smtClean="0"/>
              <a:t>INSERT SLIDE TITLE HERE</a:t>
            </a:r>
            <a:endParaRPr lang="en-US" dirty="0"/>
          </a:p>
        </p:txBody>
      </p:sp>
      <p:pic>
        <p:nvPicPr>
          <p:cNvPr id="11" name="Picture 2" descr="E:\Training in a Box\FamilyLife Logo.png"/>
          <p:cNvPicPr>
            <a:picLocks noChangeAspect="1" noChangeArrowheads="1"/>
          </p:cNvPicPr>
          <p:nvPr userDrawn="1"/>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8095146" y="4927777"/>
            <a:ext cx="972654" cy="1585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1"/>
          </p:nvPr>
        </p:nvSpPr>
        <p:spPr>
          <a:xfrm>
            <a:off x="2005714" y="1270177"/>
            <a:ext cx="7134225" cy="3657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12229475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E2E2EB1-9DAC-43FA-8747-ECAC4B05D85A}" type="datetimeFigureOut">
              <a:rPr lang="en-US" smtClean="0"/>
              <a:pPr/>
              <a:t>1/23/2017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676A3B9-1E90-4E5B-A73B-4B34903A3E1B}" type="slidenum">
              <a:rPr lang="en-US" smtClean="0"/>
              <a:pPr/>
              <a:t>‹#›</a:t>
            </a:fld>
            <a:endParaRPr lang="en-US"/>
          </a:p>
        </p:txBody>
      </p:sp>
    </p:spTree>
    <p:custDataLst>
      <p:tags r:id="rId5"/>
    </p:custDataLst>
    <p:extLst>
      <p:ext uri="{BB962C8B-B14F-4D97-AF65-F5344CB8AC3E}">
        <p14:creationId xmlns:p14="http://schemas.microsoft.com/office/powerpoint/2010/main" val="28564373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s://vimeo.com/192143798/dcc860d0e0" TargetMode="External"/><Relationship Id="rId4" Type="http://schemas.openxmlformats.org/officeDocument/2006/relationships/hyperlink" Target="https://vimeo.com/192144314/ff5956f26d"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hyperlink" Target="https://vimeo.com/192144004/b86f6efc04"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17874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65322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AN INITIAL ENCOUNTER</a:t>
            </a:r>
            <a:endParaRPr lang="en-US" dirty="0"/>
          </a:p>
        </p:txBody>
      </p:sp>
    </p:spTree>
    <p:custDataLst>
      <p:tags r:id="rId1"/>
    </p:custDataLst>
    <p:extLst>
      <p:ext uri="{BB962C8B-B14F-4D97-AF65-F5344CB8AC3E}">
        <p14:creationId xmlns:p14="http://schemas.microsoft.com/office/powerpoint/2010/main" val="3257245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8214" y="2571750"/>
            <a:ext cx="5943600" cy="685800"/>
          </a:xfrm>
        </p:spPr>
        <p:txBody>
          <a:bodyPr>
            <a:normAutofit/>
          </a:bodyPr>
          <a:lstStyle/>
          <a:p>
            <a:r>
              <a:rPr lang="en-US" sz="3200" dirty="0" smtClean="0"/>
              <a:t>TWO POSSIBLE SCENARIOS</a:t>
            </a:r>
            <a:endParaRPr lang="en-US" sz="3200" dirty="0"/>
          </a:p>
        </p:txBody>
      </p:sp>
      <p:sp>
        <p:nvSpPr>
          <p:cNvPr id="3" name="TextBox 2"/>
          <p:cNvSpPr txBox="1"/>
          <p:nvPr/>
        </p:nvSpPr>
        <p:spPr>
          <a:xfrm>
            <a:off x="1722474" y="3211033"/>
            <a:ext cx="3838354" cy="1292662"/>
          </a:xfrm>
          <a:prstGeom prst="rect">
            <a:avLst/>
          </a:prstGeom>
          <a:noFill/>
        </p:spPr>
        <p:txBody>
          <a:bodyPr wrap="square" rtlCol="0">
            <a:spAutoFit/>
          </a:bodyPr>
          <a:lstStyle/>
          <a:p>
            <a:pPr algn="r">
              <a:lnSpc>
                <a:spcPct val="150000"/>
              </a:lnSpc>
            </a:pPr>
            <a:r>
              <a:rPr lang="en-US" sz="2600" dirty="0" smtClean="0">
                <a:hlinkClick r:id="rId4"/>
              </a:rPr>
              <a:t>“Unprepared” Video</a:t>
            </a:r>
            <a:endParaRPr lang="en-US" sz="2600" dirty="0" smtClean="0"/>
          </a:p>
          <a:p>
            <a:pPr algn="r">
              <a:lnSpc>
                <a:spcPct val="150000"/>
              </a:lnSpc>
            </a:pPr>
            <a:r>
              <a:rPr lang="en-US" sz="2600" dirty="0" smtClean="0">
                <a:hlinkClick r:id="rId5"/>
              </a:rPr>
              <a:t>“Prepared” Video</a:t>
            </a:r>
            <a:endParaRPr lang="en-US" sz="2600" dirty="0"/>
          </a:p>
        </p:txBody>
      </p:sp>
    </p:spTree>
    <p:custDataLst>
      <p:tags r:id="rId1"/>
    </p:custDataLst>
    <p:extLst>
      <p:ext uri="{BB962C8B-B14F-4D97-AF65-F5344CB8AC3E}">
        <p14:creationId xmlns:p14="http://schemas.microsoft.com/office/powerpoint/2010/main" val="171877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THE INTRODUCTION</a:t>
            </a: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4527" t="10687" r="22627" b="6250"/>
          <a:stretch/>
        </p:blipFill>
        <p:spPr>
          <a:xfrm>
            <a:off x="4546600" y="0"/>
            <a:ext cx="4597400" cy="5161448"/>
          </a:xfrm>
          <a:prstGeom prst="rect">
            <a:avLst/>
          </a:prstGeom>
        </p:spPr>
      </p:pic>
      <p:pic>
        <p:nvPicPr>
          <p:cNvPr id="8" name="Picture 2" descr="E:\Training in a Box\FamilyLife Logo.png"/>
          <p:cNvPicPr>
            <a:picLocks noChangeAspect="1" noChangeArrowheads="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8095146" y="4927777"/>
            <a:ext cx="972654" cy="1585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128" y="2189543"/>
            <a:ext cx="433017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You are part of the team</a:t>
            </a:r>
          </a:p>
          <a:p>
            <a:pPr marL="457200" indent="-457200">
              <a:buFont typeface="Arial" panose="020B0604020202020204" pitchFamily="34" charset="0"/>
              <a:buChar char="•"/>
            </a:pPr>
            <a:r>
              <a:rPr lang="en-US" sz="2800" dirty="0" smtClean="0"/>
              <a:t>Give your name</a:t>
            </a:r>
          </a:p>
          <a:p>
            <a:pPr marL="457200" indent="-457200">
              <a:buFont typeface="Arial" panose="020B0604020202020204" pitchFamily="34" charset="0"/>
              <a:buChar char="•"/>
            </a:pPr>
            <a:r>
              <a:rPr lang="en-US" sz="2800" dirty="0" smtClean="0"/>
              <a:t>Get their names</a:t>
            </a:r>
          </a:p>
          <a:p>
            <a:pPr marL="457200" indent="-457200">
              <a:buFont typeface="Arial" panose="020B0604020202020204" pitchFamily="34" charset="0"/>
              <a:buChar char="•"/>
            </a:pPr>
            <a:r>
              <a:rPr lang="en-US" sz="2800" dirty="0" smtClean="0"/>
              <a:t>Ask an engaging question</a:t>
            </a:r>
            <a:endParaRPr lang="en-US" sz="2800" dirty="0"/>
          </a:p>
        </p:txBody>
      </p:sp>
    </p:spTree>
    <p:custDataLst>
      <p:tags r:id="rId1"/>
    </p:custDataLst>
    <p:extLst>
      <p:ext uri="{BB962C8B-B14F-4D97-AF65-F5344CB8AC3E}">
        <p14:creationId xmlns:p14="http://schemas.microsoft.com/office/powerpoint/2010/main" val="58488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THE OBJECTIVE</a:t>
            </a:r>
            <a:endParaRPr lang="en-US" dirty="0"/>
          </a:p>
        </p:txBody>
      </p:sp>
      <p:sp>
        <p:nvSpPr>
          <p:cNvPr id="4" name="Text Placeholder 3"/>
          <p:cNvSpPr>
            <a:spLocks noGrp="1"/>
          </p:cNvSpPr>
          <p:nvPr>
            <p:ph type="body" sz="quarter" idx="11"/>
          </p:nvPr>
        </p:nvSpPr>
        <p:spPr>
          <a:xfrm>
            <a:off x="1004888" y="1344608"/>
            <a:ext cx="7134225" cy="3657600"/>
          </a:xfrm>
        </p:spPr>
        <p:txBody>
          <a:bodyPr/>
          <a:lstStyle/>
          <a:p>
            <a:pPr marL="0" indent="0" algn="ctr">
              <a:lnSpc>
                <a:spcPct val="150000"/>
              </a:lnSpc>
              <a:buNone/>
            </a:pPr>
            <a:r>
              <a:rPr lang="en-US" sz="3600" dirty="0" smtClean="0">
                <a:latin typeface="+mj-lt"/>
              </a:rPr>
              <a:t>Who we are</a:t>
            </a:r>
          </a:p>
          <a:p>
            <a:pPr marL="0" indent="0" algn="ctr">
              <a:lnSpc>
                <a:spcPct val="150000"/>
              </a:lnSpc>
              <a:buNone/>
            </a:pPr>
            <a:r>
              <a:rPr lang="en-US" sz="3600" dirty="0" smtClean="0">
                <a:latin typeface="+mj-lt"/>
              </a:rPr>
              <a:t>What we do</a:t>
            </a:r>
          </a:p>
          <a:p>
            <a:pPr marL="0" indent="0" algn="ctr">
              <a:lnSpc>
                <a:spcPct val="150000"/>
              </a:lnSpc>
              <a:buNone/>
            </a:pPr>
            <a:r>
              <a:rPr lang="en-US" sz="3600" dirty="0" smtClean="0">
                <a:latin typeface="+mj-lt"/>
              </a:rPr>
              <a:t>Call to action</a:t>
            </a:r>
          </a:p>
          <a:p>
            <a:pPr marL="0" indent="0" algn="ctr">
              <a:lnSpc>
                <a:spcPct val="150000"/>
              </a:lnSpc>
              <a:buNone/>
            </a:pPr>
            <a:r>
              <a:rPr lang="en-US" dirty="0" smtClean="0">
                <a:hlinkClick r:id="rId4"/>
              </a:rPr>
              <a:t>“Script Only” Video</a:t>
            </a:r>
            <a:endParaRPr lang="en-US" dirty="0" smtClean="0"/>
          </a:p>
        </p:txBody>
      </p:sp>
    </p:spTree>
    <p:custDataLst>
      <p:tags r:id="rId1"/>
    </p:custDataLst>
    <p:extLst>
      <p:ext uri="{BB962C8B-B14F-4D97-AF65-F5344CB8AC3E}">
        <p14:creationId xmlns:p14="http://schemas.microsoft.com/office/powerpoint/2010/main" val="411002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smtClean="0"/>
              <a:t>Exercise 1: </a:t>
            </a:r>
            <a:r>
              <a:rPr lang="en-US" dirty="0" smtClean="0">
                <a:latin typeface="+mj-lt"/>
              </a:rPr>
              <a:t>PICK &amp; CUSTOMIZE</a:t>
            </a:r>
            <a:endParaRPr lang="en-US" dirty="0">
              <a:latin typeface="+mj-lt"/>
            </a:endParaRPr>
          </a:p>
        </p:txBody>
      </p:sp>
    </p:spTree>
    <p:custDataLst>
      <p:tags r:id="rId1"/>
    </p:custDataLst>
    <p:extLst>
      <p:ext uri="{BB962C8B-B14F-4D97-AF65-F5344CB8AC3E}">
        <p14:creationId xmlns:p14="http://schemas.microsoft.com/office/powerpoint/2010/main" val="2420828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1379" y="2571750"/>
            <a:ext cx="5943600" cy="685800"/>
          </a:xfrm>
        </p:spPr>
        <p:txBody>
          <a:bodyPr/>
          <a:lstStyle/>
          <a:p>
            <a:r>
              <a:rPr lang="en-US" dirty="0" smtClean="0"/>
              <a:t>Exercise 2: </a:t>
            </a:r>
            <a:r>
              <a:rPr lang="en-US" dirty="0" smtClean="0">
                <a:latin typeface="+mj-lt"/>
              </a:rPr>
              <a:t>FINETUNING</a:t>
            </a:r>
            <a:endParaRPr lang="en-US" dirty="0">
              <a:latin typeface="+mj-lt"/>
            </a:endParaRPr>
          </a:p>
        </p:txBody>
      </p:sp>
    </p:spTree>
    <p:custDataLst>
      <p:tags r:id="rId1"/>
    </p:custDataLst>
    <p:extLst>
      <p:ext uri="{BB962C8B-B14F-4D97-AF65-F5344CB8AC3E}">
        <p14:creationId xmlns:p14="http://schemas.microsoft.com/office/powerpoint/2010/main" val="4170551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SCRIPT </a:t>
            </a:r>
            <a:r>
              <a:rPr lang="en-US" dirty="0" smtClean="0">
                <a:latin typeface="+mj-lt"/>
              </a:rPr>
              <a:t>PRACTICE</a:t>
            </a:r>
            <a:endParaRPr lang="en-US" dirty="0">
              <a:latin typeface="+mj-lt"/>
            </a:endParaRPr>
          </a:p>
        </p:txBody>
      </p:sp>
    </p:spTree>
    <p:custDataLst>
      <p:tags r:id="rId1"/>
    </p:custDataLst>
    <p:extLst>
      <p:ext uri="{BB962C8B-B14F-4D97-AF65-F5344CB8AC3E}">
        <p14:creationId xmlns:p14="http://schemas.microsoft.com/office/powerpoint/2010/main" val="291353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2645" y="2571750"/>
            <a:ext cx="5943600" cy="685800"/>
          </a:xfrm>
        </p:spPr>
        <p:txBody>
          <a:bodyPr>
            <a:normAutofit/>
          </a:bodyPr>
          <a:lstStyle/>
          <a:p>
            <a:r>
              <a:rPr lang="en-US" dirty="0" smtClean="0"/>
              <a:t>QUESTIONS &amp; ANSWERS</a:t>
            </a:r>
            <a:endParaRPr lang="en-US" dirty="0"/>
          </a:p>
        </p:txBody>
      </p:sp>
    </p:spTree>
    <p:custDataLst>
      <p:tags r:id="rId1"/>
    </p:custDataLst>
    <p:extLst>
      <p:ext uri="{BB962C8B-B14F-4D97-AF65-F5344CB8AC3E}">
        <p14:creationId xmlns:p14="http://schemas.microsoft.com/office/powerpoint/2010/main" val="14601445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96&quot;/&gt;&lt;/object&gt;&lt;object type=&quot;3&quot; unique_id=&quot;10004&quot;&gt;&lt;property id=&quot;20148&quot; value=&quot;5&quot;/&gt;&lt;property id=&quot;20300&quot; value=&quot;Slide 2 - &amp;quot;DISCOVERING VOLUNTEERS&amp;quot;&quot;/&gt;&lt;property id=&quot;20307&quot; value=&quot;297&quot;/&gt;&lt;/object&gt;&lt;object type=&quot;3&quot; unique_id=&quot;10005&quot;&gt;&lt;property id=&quot;20148&quot; value=&quot;5&quot;/&gt;&lt;property id=&quot;20300&quot; value=&quot;Slide 3&quot;/&gt;&lt;property id=&quot;20307&quot; value=&quot;261&quot;/&gt;&lt;/object&gt;&lt;object type=&quot;3&quot; unique_id=&quot;10006&quot;&gt;&lt;property id=&quot;20148&quot; value=&quot;5&quot;/&gt;&lt;property id=&quot;20300&quot; value=&quot;Slide 4&quot;/&gt;&lt;property id=&quot;20307&quot; value=&quot;285&quot;/&gt;&lt;/object&gt;&lt;object type=&quot;3&quot; unique_id=&quot;10007&quot;&gt;&lt;property id=&quot;20148&quot; value=&quot;5&quot;/&gt;&lt;property id=&quot;20300&quot; value=&quot;Slide 5&quot;/&gt;&lt;property id=&quot;20307&quot; value=&quot;292&quot;/&gt;&lt;/object&gt;&lt;object type=&quot;3&quot; unique_id=&quot;10008&quot;&gt;&lt;property id=&quot;20148&quot; value=&quot;5&quot;/&gt;&lt;property id=&quot;20300&quot; value=&quot;Slide 6&quot;/&gt;&lt;property id=&quot;20307&quot; value=&quot;293&quot;/&gt;&lt;/object&gt;&lt;object type=&quot;3&quot; unique_id=&quot;10009&quot;&gt;&lt;property id=&quot;20148&quot; value=&quot;5&quot;/&gt;&lt;property id=&quot;20300&quot; value=&quot;Slide 7&quot;/&gt;&lt;property id=&quot;20307&quot; value=&quot;294&quot;/&gt;&lt;/object&gt;&lt;object type=&quot;3&quot; unique_id=&quot;10010&quot;&gt;&lt;property id=&quot;20148&quot; value=&quot;5&quot;/&gt;&lt;property id=&quot;20300&quot; value=&quot;Slide 8&quot;/&gt;&lt;property id=&quot;20307&quot; value=&quot;286&quot;/&gt;&lt;/object&gt;&lt;object type=&quot;3&quot; unique_id=&quot;10011&quot;&gt;&lt;property id=&quot;20148&quot; value=&quot;5&quot;/&gt;&lt;property id=&quot;20300&quot; value=&quot;Slide 9&quot;/&gt;&lt;property id=&quot;20307&quot; value=&quot;295&quot;/&gt;&lt;/object&gt;&lt;object type=&quot;3&quot; unique_id=&quot;10012&quot;&gt;&lt;property id=&quot;20148&quot; value=&quot;5&quot;/&gt;&lt;property id=&quot;20300&quot; value=&quot;Slide 10&quot;/&gt;&lt;property id=&quot;20307&quot; value=&quot;287&quot;/&gt;&lt;/object&gt;&lt;object type=&quot;3&quot; unique_id=&quot;10013&quot;&gt;&lt;property id=&quot;20148&quot; value=&quot;5&quot;/&gt;&lt;property id=&quot;20300&quot; value=&quot;Slide 11 - &amp;quot;DISCOVERING VOLUNTEERS&amp;quot;&quot;/&gt;&lt;property id=&quot;20307&quot; value=&quot;298&quot;/&gt;&lt;/object&gt;&lt;object type=&quot;3&quot; unique_id=&quot;10014&quot;&gt;&lt;property id=&quot;20148&quot; value=&quot;5&quot;/&gt;&lt;property id=&quot;20300&quot; value=&quot;Slide 12&quot;/&gt;&lt;property id=&quot;20307&quot; value=&quot;289&quot;/&gt;&lt;/object&gt;&lt;object type=&quot;3&quot; unique_id=&quot;10015&quot;&gt;&lt;property id=&quot;20148&quot; value=&quot;5&quot;/&gt;&lt;property id=&quot;20300&quot; value=&quot;Slide 13 - &amp;quot;DISCOVERING VOLUNTEERS&amp;quot;&quot;/&gt;&lt;property id=&quot;20307&quot; value=&quot;299&quot;/&gt;&lt;/object&gt;&lt;object type=&quot;3&quot; unique_id=&quot;10016&quot;&gt;&lt;property id=&quot;20148&quot; value=&quot;5&quot;/&gt;&lt;property id=&quot;20300&quot; value=&quot;Slide 14&quot;/&gt;&lt;property id=&quot;20307&quot; value=&quot;290&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84&quot;/&gt;&lt;/object&gt;&lt;object type=&quot;3&quot; unique_id=&quot;10019&quot;&gt;&lt;property id=&quot;20148&quot; value=&quot;5&quot;/&gt;&lt;property id=&quot;20300&quot; value=&quot;Slide 17&quot;/&gt;&lt;property id=&quot;20307&quot; value=&quot;300&quot;/&gt;&lt;/object&gt;&lt;/object&gt;&lt;object type=&quot;8&quot; unique_id=&quot;10038&quot;&gt;&lt;/object&gt;&lt;/object&gt;&lt;/database&gt;"/>
  <p:tag name="MMPROD_NEXTUNIQUEID" val="10009"/>
  <p:tag name="SECTOMILLISECCONVERTED" val="1"/>
  <p:tag name="ARTICULATE_SLIDE_COUNT" val="10"/>
  <p:tag name="ARTICULATE_DESIGN_ID_CUSTOM DESIGN" val="B7L1cpL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New FL (Blue)">
      <a:dk1>
        <a:srgbClr val="000000"/>
      </a:dk1>
      <a:lt1>
        <a:sysClr val="window" lastClr="FFFFFF"/>
      </a:lt1>
      <a:dk2>
        <a:srgbClr val="77B6C9"/>
      </a:dk2>
      <a:lt2>
        <a:srgbClr val="FFFFFF"/>
      </a:lt2>
      <a:accent1>
        <a:srgbClr val="9ED498"/>
      </a:accent1>
      <a:accent2>
        <a:srgbClr val="7DCC77"/>
      </a:accent2>
      <a:accent3>
        <a:srgbClr val="77B6C9"/>
      </a:accent3>
      <a:accent4>
        <a:srgbClr val="6F6F6F"/>
      </a:accent4>
      <a:accent5>
        <a:srgbClr val="898D8D"/>
      </a:accent5>
      <a:accent6>
        <a:srgbClr val="A7ABAA"/>
      </a:accent6>
      <a:hlink>
        <a:srgbClr val="77B6C9"/>
      </a:hlink>
      <a:folHlink>
        <a:srgbClr val="99C9D7"/>
      </a:folHlink>
    </a:clrScheme>
    <a:fontScheme name="FL Calibri">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11104</TotalTime>
  <Words>862</Words>
  <Application>Microsoft Office PowerPoint</Application>
  <PresentationFormat>On-screen Show (16:9)</PresentationFormat>
  <Paragraphs>112</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 Light</vt:lpstr>
      <vt:lpstr>Calibri</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FamilyLife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Hartman</dc:creator>
  <cp:lastModifiedBy>Josh Hartman</cp:lastModifiedBy>
  <cp:revision>162</cp:revision>
  <dcterms:created xsi:type="dcterms:W3CDTF">2016-01-08T21:41:49Z</dcterms:created>
  <dcterms:modified xsi:type="dcterms:W3CDTF">2017-01-23T16:03:58Z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2B4614D1-8777-4625-8108-3D0C8CC1A6CC</vt:lpwstr>
  </property>
  <property fmtid="{D5CDD505-2E9C-101B-9397-08002B2CF9AE}" pid="3" name="ArticulatePath">
    <vt:lpwstr>Initial Encounter Conversation v2</vt:lpwstr>
  </property>
</Properties>
</file>