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25"/>
  </p:notesMasterIdLst>
  <p:sldIdLst>
    <p:sldId id="256" r:id="rId3"/>
    <p:sldId id="257" r:id="rId4"/>
    <p:sldId id="270" r:id="rId5"/>
    <p:sldId id="259" r:id="rId6"/>
    <p:sldId id="275" r:id="rId7"/>
    <p:sldId id="260" r:id="rId8"/>
    <p:sldId id="276" r:id="rId9"/>
    <p:sldId id="266" r:id="rId10"/>
    <p:sldId id="278" r:id="rId11"/>
    <p:sldId id="261" r:id="rId12"/>
    <p:sldId id="258" r:id="rId13"/>
    <p:sldId id="279" r:id="rId14"/>
    <p:sldId id="263" r:id="rId15"/>
    <p:sldId id="280" r:id="rId16"/>
    <p:sldId id="265" r:id="rId17"/>
    <p:sldId id="282" r:id="rId18"/>
    <p:sldId id="262" r:id="rId19"/>
    <p:sldId id="264" r:id="rId20"/>
    <p:sldId id="281" r:id="rId21"/>
    <p:sldId id="268"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1pPr>
    <a:lvl2pPr marL="0" marR="0" indent="4572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2pPr>
    <a:lvl3pPr marL="0" marR="0" indent="9144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3pPr>
    <a:lvl4pPr marL="0" marR="0" indent="13716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4pPr>
    <a:lvl5pPr marL="0" marR="0" indent="18288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5pPr>
    <a:lvl6pPr marL="0" marR="0" indent="22860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6pPr>
    <a:lvl7pPr marL="0" marR="0" indent="27432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7pPr>
    <a:lvl8pPr marL="0" marR="0" indent="32004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8pPr>
    <a:lvl9pPr marL="0" marR="0" indent="36576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82663" autoAdjust="0"/>
  </p:normalViewPr>
  <p:slideViewPr>
    <p:cSldViewPr snapToGrid="0" snapToObjects="1" showGuides="1">
      <p:cViewPr varScale="1">
        <p:scale>
          <a:sx n="34" d="100"/>
          <a:sy n="34" d="100"/>
        </p:scale>
        <p:origin x="48" y="211"/>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1143000" y="685800"/>
            <a:ext cx="4572000" cy="3429000"/>
          </a:xfrm>
          <a:prstGeom prst="rect">
            <a:avLst/>
          </a:prstGeom>
        </p:spPr>
        <p:txBody>
          <a:bodyPr/>
          <a:lstStyle/>
          <a:p>
            <a:endParaRPr/>
          </a:p>
        </p:txBody>
      </p:sp>
      <p:sp>
        <p:nvSpPr>
          <p:cNvPr id="246" name="Shape 2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Pre-assignment ideas</a:t>
            </a:r>
          </a:p>
          <a:p>
            <a:r>
              <a:rPr lang="en-US" dirty="0"/>
              <a:t>Review invitation plan.  Send them the link. www???</a:t>
            </a:r>
          </a:p>
          <a:p>
            <a:endParaRPr lang="en-US" dirty="0"/>
          </a:p>
        </p:txBody>
      </p:sp>
    </p:spTree>
    <p:extLst>
      <p:ext uri="{BB962C8B-B14F-4D97-AF65-F5344CB8AC3E}">
        <p14:creationId xmlns:p14="http://schemas.microsoft.com/office/powerpoint/2010/main" val="31863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r>
              <a:rPr lang="en-US" dirty="0"/>
              <a:t>Have each of the coaches pick the two or three tips they like and want to use or remember to use.</a:t>
            </a:r>
          </a:p>
          <a:p>
            <a:r>
              <a:rPr lang="en-US" dirty="0"/>
              <a:t>They can use these when they practice their scripts in the next exercise.</a:t>
            </a:r>
          </a:p>
          <a:p>
            <a:endParaRPr lang="en-US" dirty="0"/>
          </a:p>
        </p:txBody>
      </p:sp>
    </p:spTree>
    <p:extLst>
      <p:ext uri="{BB962C8B-B14F-4D97-AF65-F5344CB8AC3E}">
        <p14:creationId xmlns:p14="http://schemas.microsoft.com/office/powerpoint/2010/main" val="299885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10 Mins</a:t>
            </a:r>
          </a:p>
          <a:p>
            <a:r>
              <a:rPr lang="en-US" dirty="0"/>
              <a:t>For sure have them individually review call 1 script</a:t>
            </a:r>
          </a:p>
          <a:p>
            <a:r>
              <a:rPr lang="en-US" dirty="0"/>
              <a:t>As a group identify key components. </a:t>
            </a:r>
          </a:p>
          <a:p>
            <a:endParaRPr lang="en-US" dirty="0"/>
          </a:p>
          <a:p>
            <a:r>
              <a:rPr lang="en-US" dirty="0"/>
              <a:t>Ex. Conversation: May need the leader modeling the call and breaking it down into elements</a:t>
            </a:r>
          </a:p>
          <a:p>
            <a:r>
              <a:rPr lang="en-US" dirty="0"/>
              <a:t>May want to do this with another experienced team member all at once and then break it down in to the different elements. </a:t>
            </a:r>
          </a:p>
          <a:p>
            <a:r>
              <a:rPr lang="en-US" dirty="0"/>
              <a:t>Have group identify key points.</a:t>
            </a:r>
          </a:p>
          <a:p>
            <a:r>
              <a:rPr lang="en-US" dirty="0"/>
              <a:t>As time allows review other call scripts</a:t>
            </a:r>
          </a:p>
          <a:p>
            <a:r>
              <a:rPr lang="en-US" dirty="0"/>
              <a:t>Skills Coaching for future emails and sessions on having good conversations.</a:t>
            </a:r>
          </a:p>
          <a:p>
            <a:endParaRPr lang="en-US" dirty="0"/>
          </a:p>
        </p:txBody>
      </p:sp>
    </p:spTree>
    <p:extLst>
      <p:ext uri="{BB962C8B-B14F-4D97-AF65-F5344CB8AC3E}">
        <p14:creationId xmlns:p14="http://schemas.microsoft.com/office/powerpoint/2010/main" val="103482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 mins.</a:t>
            </a:r>
          </a:p>
          <a:p>
            <a:r>
              <a:rPr lang="en-US" dirty="0"/>
              <a:t>Their turn to practice. Remind them to incorporate their tips they picked.</a:t>
            </a:r>
          </a:p>
          <a:p>
            <a:r>
              <a:rPr lang="en-US" dirty="0"/>
              <a:t>In a live setting the leader should wander around listening to different conversations. Coach them as you listen.</a:t>
            </a:r>
          </a:p>
          <a:p>
            <a:r>
              <a:rPr lang="en-US" dirty="0"/>
              <a:t>At the end of the time.  Ask for feedback: How did they do? Feel?  What is one thing they can improve?</a:t>
            </a:r>
          </a:p>
          <a:p>
            <a:r>
              <a:rPr lang="en-US" dirty="0"/>
              <a:t>Encourage as well.  Mention things you heard that were done well.</a:t>
            </a:r>
          </a:p>
          <a:p>
            <a:endParaRPr lang="en-US" dirty="0"/>
          </a:p>
        </p:txBody>
      </p:sp>
    </p:spTree>
    <p:extLst>
      <p:ext uri="{BB962C8B-B14F-4D97-AF65-F5344CB8AC3E}">
        <p14:creationId xmlns:p14="http://schemas.microsoft.com/office/powerpoint/2010/main" val="194804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5-10 mins</a:t>
            </a:r>
          </a:p>
          <a:p>
            <a:r>
              <a:rPr lang="en-US" dirty="0"/>
              <a:t>The leader may model leaving a good msg using a LM template</a:t>
            </a:r>
          </a:p>
          <a:p>
            <a:r>
              <a:rPr lang="en-US" dirty="0"/>
              <a:t>Identify what is important information. Name, why calling, Send an email. Phone number to contact, thank for investing in marriages.</a:t>
            </a:r>
          </a:p>
          <a:p>
            <a:r>
              <a:rPr lang="en-US" dirty="0"/>
              <a:t>If time allows have them practice leaving a message with a partner.  </a:t>
            </a:r>
          </a:p>
          <a:p>
            <a:r>
              <a:rPr lang="en-US" dirty="0"/>
              <a:t>Have one person share how they would leave a message</a:t>
            </a:r>
          </a:p>
          <a:p>
            <a:r>
              <a:rPr lang="en-US" dirty="0"/>
              <a:t>Remind Coaches to use value language: invest, grow, etc.  Don’t use save money or free registration.  This is about life change.</a:t>
            </a:r>
          </a:p>
          <a:p>
            <a:endParaRPr lang="en-US" dirty="0"/>
          </a:p>
          <a:p>
            <a:r>
              <a:rPr lang="en-US" dirty="0"/>
              <a:t>SMILE!!!!</a:t>
            </a:r>
          </a:p>
          <a:p>
            <a:endParaRPr lang="en-US" dirty="0"/>
          </a:p>
        </p:txBody>
      </p:sp>
    </p:spTree>
    <p:extLst>
      <p:ext uri="{BB962C8B-B14F-4D97-AF65-F5344CB8AC3E}">
        <p14:creationId xmlns:p14="http://schemas.microsoft.com/office/powerpoint/2010/main" val="351458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5 -8 Mins</a:t>
            </a:r>
          </a:p>
          <a:p>
            <a:endParaRPr lang="en-US" dirty="0"/>
          </a:p>
          <a:p>
            <a:r>
              <a:rPr lang="en-US" dirty="0"/>
              <a:t>Email with simple information and concise is highly recommended.  3-4 sentences.  </a:t>
            </a:r>
          </a:p>
          <a:p>
            <a:r>
              <a:rPr lang="en-US" dirty="0"/>
              <a:t>http://www.familylife.com/weekendtoremember2015/inviteothers</a:t>
            </a:r>
          </a:p>
          <a:p>
            <a:r>
              <a:rPr lang="en-US" dirty="0"/>
              <a:t>You can use this link to show one or more of the videos as needed. Watch your time though.  Do not show all five.</a:t>
            </a:r>
          </a:p>
          <a:p>
            <a:endParaRPr lang="en-US" dirty="0"/>
          </a:p>
        </p:txBody>
      </p:sp>
    </p:spTree>
    <p:extLst>
      <p:ext uri="{BB962C8B-B14F-4D97-AF65-F5344CB8AC3E}">
        <p14:creationId xmlns:p14="http://schemas.microsoft.com/office/powerpoint/2010/main" val="101630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5-7 mins</a:t>
            </a:r>
          </a:p>
          <a:p>
            <a:r>
              <a:rPr lang="en-US" dirty="0"/>
              <a:t>Suggest to Coaches that Soc Media could be used by GC’s to invite.</a:t>
            </a:r>
          </a:p>
          <a:p>
            <a:r>
              <a:rPr lang="en-US" dirty="0"/>
              <a:t>Put on FB, twitter an invitation to attend</a:t>
            </a:r>
          </a:p>
          <a:p>
            <a:r>
              <a:rPr lang="en-US" dirty="0"/>
              <a:t>Give dates and basic info</a:t>
            </a:r>
          </a:p>
          <a:p>
            <a:r>
              <a:rPr lang="en-US" dirty="0"/>
              <a:t>Encourage people to call or talk with you</a:t>
            </a:r>
          </a:p>
          <a:p>
            <a:r>
              <a:rPr lang="en-US" dirty="0"/>
              <a:t>See people at church, work etc. may make it easier to invite.  </a:t>
            </a:r>
          </a:p>
          <a:p>
            <a:endParaRPr lang="en-US" dirty="0"/>
          </a:p>
          <a:p>
            <a:r>
              <a:rPr lang="en-US" dirty="0"/>
              <a:t>Don’t recommend FB or other as way to connect with GC’s to coach.</a:t>
            </a:r>
          </a:p>
          <a:p>
            <a:endParaRPr lang="en-US" dirty="0"/>
          </a:p>
        </p:txBody>
      </p:sp>
    </p:spTree>
    <p:extLst>
      <p:ext uri="{BB962C8B-B14F-4D97-AF65-F5344CB8AC3E}">
        <p14:creationId xmlns:p14="http://schemas.microsoft.com/office/powerpoint/2010/main" val="40062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Optional:</a:t>
            </a:r>
          </a:p>
          <a:p>
            <a:r>
              <a:rPr lang="en-US" dirty="0"/>
              <a:t>5-10 Mins</a:t>
            </a:r>
          </a:p>
          <a:p>
            <a:r>
              <a:rPr lang="en-US" dirty="0"/>
              <a:t>This could be a later email.</a:t>
            </a:r>
          </a:p>
          <a:p>
            <a:r>
              <a:rPr lang="en-US" dirty="0"/>
              <a:t>If time allows put up website for ordering materials.  Review different materials available and how to go about ordering online.</a:t>
            </a:r>
          </a:p>
          <a:p>
            <a:r>
              <a:rPr lang="en-US" dirty="0"/>
              <a:t>This could be a place where people get bogged down in the details.  If only one or two people are struggling with this website.  Let them know you will connect with them later to go over this part of the presentation.  If most of the team is struggling then spend necessary time to help them be confidant.</a:t>
            </a:r>
          </a:p>
          <a:p>
            <a:endParaRPr lang="en-US" dirty="0"/>
          </a:p>
        </p:txBody>
      </p:sp>
    </p:spTree>
    <p:extLst>
      <p:ext uri="{BB962C8B-B14F-4D97-AF65-F5344CB8AC3E}">
        <p14:creationId xmlns:p14="http://schemas.microsoft.com/office/powerpoint/2010/main" val="178986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5-10 mins</a:t>
            </a:r>
          </a:p>
          <a:p>
            <a:r>
              <a:rPr lang="en-US" dirty="0"/>
              <a:t>Refer to document in packet for possible answers.</a:t>
            </a:r>
          </a:p>
          <a:p>
            <a:r>
              <a:rPr lang="en-US" dirty="0" err="1"/>
              <a:t>Possbile</a:t>
            </a:r>
            <a:r>
              <a:rPr lang="en-US" dirty="0"/>
              <a:t> activities: Assign each statement to a group to come up with possible responses</a:t>
            </a:r>
          </a:p>
          <a:p>
            <a:r>
              <a:rPr lang="en-US" dirty="0"/>
              <a:t>	        Assign to individuals to craft a response.</a:t>
            </a:r>
          </a:p>
          <a:p>
            <a:r>
              <a:rPr lang="en-US" dirty="0"/>
              <a:t>	        Review as a group. Ask for volunteers to give a response then compare to document in packet.</a:t>
            </a:r>
          </a:p>
          <a:p>
            <a:endParaRPr lang="en-US" dirty="0"/>
          </a:p>
          <a:p>
            <a:r>
              <a:rPr lang="en-US" dirty="0"/>
              <a:t>http://volunteer.familylife.com/overcomingobjections/</a:t>
            </a:r>
          </a:p>
          <a:p>
            <a:endParaRPr lang="en-US" dirty="0"/>
          </a:p>
        </p:txBody>
      </p:sp>
    </p:spTree>
    <p:extLst>
      <p:ext uri="{BB962C8B-B14F-4D97-AF65-F5344CB8AC3E}">
        <p14:creationId xmlns:p14="http://schemas.microsoft.com/office/powerpoint/2010/main" val="302329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 story of why we started coaching – 1) </a:t>
            </a:r>
            <a:r>
              <a:rPr lang="en-US" dirty="0" err="1"/>
              <a:t>gc</a:t>
            </a:r>
            <a:r>
              <a:rPr lang="en-US" dirty="0"/>
              <a:t> invites a dozen and no one registers  2) Gc orders materials and then they find them under a pile at 5 weeks out </a:t>
            </a:r>
          </a:p>
          <a:p>
            <a:endParaRPr lang="en-US" dirty="0"/>
          </a:p>
          <a:p>
            <a:r>
              <a:rPr lang="en-US" dirty="0"/>
              <a:t>NEXT PAGE - There are 3 key elements to coaching a group coordinator effectively! This is not in your notes, but you can write it in.</a:t>
            </a:r>
          </a:p>
          <a:p>
            <a:endParaRPr lang="en-US" dirty="0"/>
          </a:p>
        </p:txBody>
      </p:sp>
    </p:spTree>
    <p:extLst>
      <p:ext uri="{BB962C8B-B14F-4D97-AF65-F5344CB8AC3E}">
        <p14:creationId xmlns:p14="http://schemas.microsoft.com/office/powerpoint/2010/main" val="207634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3-4 mins.</a:t>
            </a:r>
          </a:p>
          <a:p>
            <a:endParaRPr lang="en-US" dirty="0"/>
          </a:p>
          <a:p>
            <a:r>
              <a:rPr lang="en-US" dirty="0"/>
              <a:t>How much better do you think couples that came to our </a:t>
            </a:r>
            <a:r>
              <a:rPr lang="en-US" dirty="0" err="1"/>
              <a:t>gc</a:t>
            </a:r>
            <a:r>
              <a:rPr lang="en-US" dirty="0"/>
              <a:t> kickoff training felt than couples that didn’t! It is the same when you coach well.  Most of the </a:t>
            </a:r>
            <a:r>
              <a:rPr lang="en-US" dirty="0" err="1"/>
              <a:t>gc’s</a:t>
            </a:r>
            <a:r>
              <a:rPr lang="en-US" dirty="0"/>
              <a:t> that you will coach probably didn’t attend the </a:t>
            </a:r>
            <a:r>
              <a:rPr lang="en-US" dirty="0" err="1"/>
              <a:t>gc</a:t>
            </a:r>
            <a:r>
              <a:rPr lang="en-US" dirty="0"/>
              <a:t> kickoff training.  You will have the opportunity to impart some of that knowledge to your </a:t>
            </a:r>
            <a:r>
              <a:rPr lang="en-US" dirty="0" err="1"/>
              <a:t>gc’s</a:t>
            </a:r>
            <a:r>
              <a:rPr lang="en-US" dirty="0"/>
              <a:t>.</a:t>
            </a:r>
          </a:p>
          <a:p>
            <a:endParaRPr lang="en-US" dirty="0"/>
          </a:p>
          <a:p>
            <a:endParaRPr lang="en-US" dirty="0"/>
          </a:p>
          <a:p>
            <a:r>
              <a:rPr lang="en-US" dirty="0"/>
              <a:t>In talking with them you will have an opportunity to find out how they are doing, and as the Lord leads, don’t hesitate to pray for them while you are on the phone with them.</a:t>
            </a:r>
          </a:p>
          <a:p>
            <a:endParaRPr lang="en-US" dirty="0"/>
          </a:p>
          <a:p>
            <a:r>
              <a:rPr lang="en-US" dirty="0"/>
              <a:t>1 Thessalonians 5:11 – Encourage one another and build one another up</a:t>
            </a:r>
          </a:p>
          <a:p>
            <a:r>
              <a:rPr lang="en-US" dirty="0"/>
              <a:t>Acts 15:32 – Judas and Silas said much to encourage and strengthen the believers</a:t>
            </a:r>
          </a:p>
          <a:p>
            <a:r>
              <a:rPr lang="en-US" dirty="0"/>
              <a:t>Romans 1:12 – Paul tells us to mutually encourage one another</a:t>
            </a:r>
          </a:p>
          <a:p>
            <a:endParaRPr lang="en-US" dirty="0"/>
          </a:p>
        </p:txBody>
      </p:sp>
    </p:spTree>
    <p:extLst>
      <p:ext uri="{BB962C8B-B14F-4D97-AF65-F5344CB8AC3E}">
        <p14:creationId xmlns:p14="http://schemas.microsoft.com/office/powerpoint/2010/main" val="24551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5-10mins </a:t>
            </a:r>
          </a:p>
          <a:p>
            <a:r>
              <a:rPr lang="en-US" dirty="0"/>
              <a:t>CONTACT 2 OR 3 TIMES BETWEEN NOW AND 1/24!   Then, there will be a lull after the half price offer.  Then around 3/15, pick it back up by contacting your </a:t>
            </a:r>
            <a:r>
              <a:rPr lang="en-US" dirty="0" err="1"/>
              <a:t>gc’s</a:t>
            </a:r>
            <a:r>
              <a:rPr lang="en-US" dirty="0"/>
              <a:t>.</a:t>
            </a:r>
          </a:p>
          <a:p>
            <a:r>
              <a:rPr lang="en-US" dirty="0"/>
              <a:t>Spend time explaining why 5 calls.  Help not harassment.  Encouragement, accountability.  You won’t have conversations each time you contact.  Messages are encouraging and give some accountability</a:t>
            </a:r>
          </a:p>
          <a:p>
            <a:r>
              <a:rPr lang="en-US" dirty="0"/>
              <a:t>Review Invitation plan with group.  Should be in packet.  (Briefly highlight and review but don’t go into lots of detail.  They can read on their own.)</a:t>
            </a:r>
          </a:p>
          <a:p>
            <a:r>
              <a:rPr lang="en-US" dirty="0"/>
              <a:t>You will be supplied with extra brochures, holders, and posters.  If a </a:t>
            </a:r>
            <a:r>
              <a:rPr lang="en-US" dirty="0" err="1"/>
              <a:t>gc</a:t>
            </a:r>
            <a:r>
              <a:rPr lang="en-US" dirty="0"/>
              <a:t> needs some brochures in the next 3-4 days, which won’t allow them to order online, if you live close enough to them, you can deliver them to the </a:t>
            </a:r>
            <a:r>
              <a:rPr lang="en-US" dirty="0" err="1"/>
              <a:t>gc</a:t>
            </a:r>
            <a:r>
              <a:rPr lang="en-US" dirty="0"/>
              <a:t>.  If you are an hour or two away, then you can put them in the mail, and they will still get them in a couple of days.</a:t>
            </a:r>
          </a:p>
          <a:p>
            <a:r>
              <a:rPr lang="en-US" dirty="0"/>
              <a:t>Emphasize Prayer</a:t>
            </a:r>
          </a:p>
          <a:p>
            <a:endParaRPr lang="en-US" dirty="0"/>
          </a:p>
        </p:txBody>
      </p:sp>
    </p:spTree>
    <p:extLst>
      <p:ext uri="{BB962C8B-B14F-4D97-AF65-F5344CB8AC3E}">
        <p14:creationId xmlns:p14="http://schemas.microsoft.com/office/powerpoint/2010/main" val="420421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5-7 mins</a:t>
            </a:r>
          </a:p>
          <a:p>
            <a:r>
              <a:rPr lang="en-US" dirty="0"/>
              <a:t>  Text may be the best way to set up a phone conversation. ( Remind them there are sample text templates on the volunteer website.)</a:t>
            </a:r>
          </a:p>
          <a:p>
            <a:r>
              <a:rPr lang="en-US" dirty="0"/>
              <a:t> If no text response then dial the phone.  If you miss them on the phone than you can email them. </a:t>
            </a:r>
          </a:p>
          <a:p>
            <a:r>
              <a:rPr lang="en-US" dirty="0"/>
              <a:t> If you do have a conversation then use email to follow up. Use your judgement though.  </a:t>
            </a:r>
          </a:p>
          <a:p>
            <a:r>
              <a:rPr lang="en-US" dirty="0"/>
              <a:t>Hopefully in the notes you know which way is best to connect. </a:t>
            </a:r>
          </a:p>
          <a:p>
            <a:r>
              <a:rPr lang="en-US" dirty="0"/>
              <a:t> However, a conversation is always the highest preference to help GC’s and establish a relationship.</a:t>
            </a:r>
          </a:p>
          <a:p>
            <a:endParaRPr lang="en-US" dirty="0"/>
          </a:p>
        </p:txBody>
      </p:sp>
    </p:spTree>
    <p:extLst>
      <p:ext uri="{BB962C8B-B14F-4D97-AF65-F5344CB8AC3E}">
        <p14:creationId xmlns:p14="http://schemas.microsoft.com/office/powerpoint/2010/main" val="228858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mins</a:t>
            </a:r>
          </a:p>
          <a:p>
            <a:r>
              <a:rPr lang="en-US" dirty="0"/>
              <a:t>Review why we make the calls.  Tie these ideas back to vision.</a:t>
            </a:r>
          </a:p>
          <a:p>
            <a:endParaRPr lang="en-US" dirty="0"/>
          </a:p>
          <a:p>
            <a:r>
              <a:rPr lang="en-US" dirty="0"/>
              <a:t>Encourage: Provide two or three verbal encouragement statement ideas </a:t>
            </a:r>
            <a:r>
              <a:rPr lang="en-US" dirty="0" err="1"/>
              <a:t>ie</a:t>
            </a:r>
            <a:r>
              <a:rPr lang="en-US" dirty="0"/>
              <a:t>. Thank you for being a GC.  You know people like you can make a huge difference in a marriage and family.  You get to invite people to have an encounter like no other!</a:t>
            </a:r>
          </a:p>
          <a:p>
            <a:endParaRPr lang="en-US" dirty="0"/>
          </a:p>
          <a:p>
            <a:r>
              <a:rPr lang="en-US" dirty="0"/>
              <a:t>Provide Help: What can I do to help you?  What questions do you have?</a:t>
            </a:r>
          </a:p>
          <a:p>
            <a:endParaRPr lang="en-US" dirty="0"/>
          </a:p>
          <a:p>
            <a:r>
              <a:rPr lang="en-US" dirty="0"/>
              <a:t>Ideas for inviting.  Don’t overwhelm the GC with 10 ideas.  Provide one or two after you discover what they were planning to do for their invite strategy.</a:t>
            </a:r>
          </a:p>
          <a:p>
            <a:endParaRPr lang="en-US" dirty="0"/>
          </a:p>
          <a:p>
            <a:r>
              <a:rPr lang="en-US" dirty="0"/>
              <a:t>Record Information: Remind the Coaches it is important to record info, so they know how to engage people in subsequent calls.</a:t>
            </a:r>
          </a:p>
          <a:p>
            <a:endParaRPr lang="en-US" dirty="0"/>
          </a:p>
        </p:txBody>
      </p:sp>
    </p:spTree>
    <p:extLst>
      <p:ext uri="{BB962C8B-B14F-4D97-AF65-F5344CB8AC3E}">
        <p14:creationId xmlns:p14="http://schemas.microsoft.com/office/powerpoint/2010/main" val="42470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5-6 Mins </a:t>
            </a:r>
          </a:p>
          <a:p>
            <a:r>
              <a:rPr lang="en-US" dirty="0"/>
              <a:t>This is a review.  Don’t spend a ton of time going over this.</a:t>
            </a:r>
          </a:p>
          <a:p>
            <a:r>
              <a:rPr lang="en-US" dirty="0"/>
              <a:t>Pick the one or two items you want to camp on to get the point across.  Spend time on those and gloss over the others.  </a:t>
            </a:r>
          </a:p>
          <a:p>
            <a:r>
              <a:rPr lang="en-US" dirty="0"/>
              <a:t>Pick the ones that will help your coaches the most.</a:t>
            </a:r>
          </a:p>
          <a:p>
            <a:endParaRPr lang="en-US" dirty="0"/>
          </a:p>
        </p:txBody>
      </p:sp>
    </p:spTree>
    <p:extLst>
      <p:ext uri="{BB962C8B-B14F-4D97-AF65-F5344CB8AC3E}">
        <p14:creationId xmlns:p14="http://schemas.microsoft.com/office/powerpoint/2010/main" val="273045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5-6 Mins </a:t>
            </a:r>
          </a:p>
          <a:p>
            <a:r>
              <a:rPr lang="en-US" dirty="0"/>
              <a:t>Don’t spend a ton of time going over this.</a:t>
            </a:r>
          </a:p>
          <a:p>
            <a:r>
              <a:rPr lang="en-US" dirty="0"/>
              <a:t>Pick the one or two items you want to camp on to get the point across. </a:t>
            </a:r>
          </a:p>
          <a:p>
            <a:r>
              <a:rPr lang="en-US" dirty="0"/>
              <a:t>Probably spend the most time on Materials and Action Plan</a:t>
            </a:r>
          </a:p>
          <a:p>
            <a:r>
              <a:rPr lang="en-US" dirty="0"/>
              <a:t>Spend time on those and gloss over the others.  </a:t>
            </a:r>
          </a:p>
          <a:p>
            <a:r>
              <a:rPr lang="en-US" dirty="0"/>
              <a:t>Pick the ones that will help your coaches the most.</a:t>
            </a:r>
          </a:p>
          <a:p>
            <a:endParaRPr lang="en-US" dirty="0"/>
          </a:p>
          <a:p>
            <a:r>
              <a:rPr lang="en-US" dirty="0"/>
              <a:t>May want to have website up for materials.  Quickly show what is available. Be careful this could suck up time and become a rabbit trail distracting from main purpose of training</a:t>
            </a:r>
          </a:p>
          <a:p>
            <a:endParaRPr lang="en-US" dirty="0"/>
          </a:p>
        </p:txBody>
      </p:sp>
    </p:spTree>
    <p:extLst>
      <p:ext uri="{BB962C8B-B14F-4D97-AF65-F5344CB8AC3E}">
        <p14:creationId xmlns:p14="http://schemas.microsoft.com/office/powerpoint/2010/main" val="120611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2-5 Mins </a:t>
            </a:r>
          </a:p>
          <a:p>
            <a:r>
              <a:rPr lang="en-US" dirty="0"/>
              <a:t>Remind Coaches to email after a call.  Encouraging and helpful tips given based on the conversation.</a:t>
            </a:r>
          </a:p>
          <a:p>
            <a:r>
              <a:rPr lang="en-US" dirty="0"/>
              <a:t>Enter information in database. Explain what to enter. Key points from conversation.  If they leave a message enter LM.  Entering this data helps the Coach be reminded of the conversation 2 weeks down the road. Improves the relationship when you ask about items/issues from previous conversation. </a:t>
            </a:r>
          </a:p>
          <a:p>
            <a:r>
              <a:rPr lang="en-US" dirty="0"/>
              <a:t>Prepare to call next number.</a:t>
            </a:r>
          </a:p>
          <a:p>
            <a:endParaRPr lang="en-US" dirty="0"/>
          </a:p>
        </p:txBody>
      </p:sp>
    </p:spTree>
    <p:extLst>
      <p:ext uri="{BB962C8B-B14F-4D97-AF65-F5344CB8AC3E}">
        <p14:creationId xmlns:p14="http://schemas.microsoft.com/office/powerpoint/2010/main" val="2802200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resentation Title">
    <p:bg>
      <p:bgPr>
        <a:solidFill>
          <a:srgbClr val="006A5B"/>
        </a:solidFill>
        <a:effectLst/>
      </p:bgPr>
    </p:bg>
    <p:spTree>
      <p:nvGrpSpPr>
        <p:cNvPr id="1" name=""/>
        <p:cNvGrpSpPr/>
        <p:nvPr/>
      </p:nvGrpSpPr>
      <p:grpSpPr>
        <a:xfrm>
          <a:off x="0" y="0"/>
          <a:ext cx="0" cy="0"/>
          <a:chOff x="0" y="0"/>
          <a:chExt cx="0" cy="0"/>
        </a:xfrm>
      </p:grpSpPr>
      <p:pic>
        <p:nvPicPr>
          <p:cNvPr id="15" name="Image" descr="Image"/>
          <p:cNvPicPr>
            <a:picLocks noChangeAspect="1"/>
          </p:cNvPicPr>
          <p:nvPr/>
        </p:nvPicPr>
        <p:blipFill>
          <a:blip r:embed="rId2"/>
          <a:stretch>
            <a:fillRect/>
          </a:stretch>
        </p:blipFill>
        <p:spPr>
          <a:xfrm>
            <a:off x="23011406" y="12444806"/>
            <a:ext cx="652299" cy="696015"/>
          </a:xfrm>
          <a:prstGeom prst="rect">
            <a:avLst/>
          </a:prstGeom>
          <a:ln w="12700">
            <a:miter lim="400000"/>
          </a:ln>
        </p:spPr>
      </p:pic>
      <p:pic>
        <p:nvPicPr>
          <p:cNvPr id="16" name="Image" descr="Image"/>
          <p:cNvPicPr>
            <a:picLocks noChangeAspect="1"/>
          </p:cNvPicPr>
          <p:nvPr/>
        </p:nvPicPr>
        <p:blipFill>
          <a:blip r:embed="rId3"/>
          <a:stretch>
            <a:fillRect/>
          </a:stretch>
        </p:blipFill>
        <p:spPr>
          <a:xfrm>
            <a:off x="13179487" y="2571149"/>
            <a:ext cx="13553032" cy="12411670"/>
          </a:xfrm>
          <a:prstGeom prst="rect">
            <a:avLst/>
          </a:prstGeom>
          <a:ln w="12700">
            <a:miter lim="400000"/>
          </a:ln>
        </p:spPr>
      </p:pic>
      <p:pic>
        <p:nvPicPr>
          <p:cNvPr id="17" name="FAM20_RET_Brand Launch Partnership_Logos_RGB-Registered_Primary_White.png" descr="FAM20_RET_Brand Launch Partnership_Logos_RGB-Registered_Primary_White.png"/>
          <p:cNvPicPr>
            <a:picLocks noChangeAspect="1"/>
          </p:cNvPicPr>
          <p:nvPr/>
        </p:nvPicPr>
        <p:blipFill>
          <a:blip r:embed="rId4"/>
          <a:stretch>
            <a:fillRect/>
          </a:stretch>
        </p:blipFill>
        <p:spPr>
          <a:xfrm>
            <a:off x="1091746" y="1148784"/>
            <a:ext cx="8128001" cy="2711502"/>
          </a:xfrm>
          <a:prstGeom prst="rect">
            <a:avLst/>
          </a:prstGeom>
          <a:ln w="12700">
            <a:miter lim="400000"/>
          </a:ln>
        </p:spPr>
      </p:pic>
      <p:sp>
        <p:nvSpPr>
          <p:cNvPr id="18" name="Presentation title"/>
          <p:cNvSpPr txBox="1">
            <a:spLocks noGrp="1"/>
          </p:cNvSpPr>
          <p:nvPr>
            <p:ph type="body" sz="quarter" idx="21"/>
          </p:nvPr>
        </p:nvSpPr>
        <p:spPr>
          <a:xfrm>
            <a:off x="1485899" y="12240362"/>
            <a:ext cx="11917418" cy="1104901"/>
          </a:xfrm>
          <a:prstGeom prst="rect">
            <a:avLst/>
          </a:prstGeom>
        </p:spPr>
        <p:txBody>
          <a:bodyPr>
            <a:spAutoFit/>
          </a:bodyPr>
          <a:lstStyle>
            <a:lvl1pPr marL="0" indent="0">
              <a:spcBef>
                <a:spcPts val="0"/>
              </a:spcBef>
              <a:buSzTx/>
              <a:buNone/>
              <a:defRPr sz="6000" cap="all" spc="659">
                <a:solidFill>
                  <a:srgbClr val="FFFFFF"/>
                </a:solidFill>
                <a:latin typeface="Roboto Regular"/>
                <a:ea typeface="Roboto Regular"/>
                <a:cs typeface="Roboto Regular"/>
                <a:sym typeface="Roboto Regular"/>
              </a:defRPr>
            </a:lvl1pPr>
          </a:lstStyle>
          <a:p>
            <a:r>
              <a:t>Presentation title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Image Alt copy">
    <p:spTree>
      <p:nvGrpSpPr>
        <p:cNvPr id="1" name=""/>
        <p:cNvGrpSpPr/>
        <p:nvPr/>
      </p:nvGrpSpPr>
      <p:grpSpPr>
        <a:xfrm>
          <a:off x="0" y="0"/>
          <a:ext cx="0" cy="0"/>
          <a:chOff x="0" y="0"/>
          <a:chExt cx="0" cy="0"/>
        </a:xfrm>
      </p:grpSpPr>
      <p:pic>
        <p:nvPicPr>
          <p:cNvPr id="127" name="hisu-lee-in9QlspOG6w-unsplash-filtered.jpeg" descr="hisu-lee-in9QlspOG6w-unsplash-filtered.jpeg"/>
          <p:cNvPicPr>
            <a:picLocks noChangeAspect="1"/>
          </p:cNvPicPr>
          <p:nvPr/>
        </p:nvPicPr>
        <p:blipFill>
          <a:blip r:embed="rId2"/>
          <a:srcRect l="2699" t="11360" r="17205" b="8800"/>
          <a:stretch>
            <a:fillRect/>
          </a:stretch>
        </p:blipFill>
        <p:spPr>
          <a:xfrm flipH="1">
            <a:off x="-1558231" y="-636390"/>
            <a:ext cx="21757257" cy="14458229"/>
          </a:xfrm>
          <a:prstGeom prst="rect">
            <a:avLst/>
          </a:prstGeom>
          <a:ln w="12700">
            <a:miter lim="400000"/>
          </a:ln>
        </p:spPr>
      </p:pic>
      <p:sp>
        <p:nvSpPr>
          <p:cNvPr id="128"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29"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30"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3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with Image">
    <p:spTree>
      <p:nvGrpSpPr>
        <p:cNvPr id="1" name=""/>
        <p:cNvGrpSpPr/>
        <p:nvPr/>
      </p:nvGrpSpPr>
      <p:grpSpPr>
        <a:xfrm>
          <a:off x="0" y="0"/>
          <a:ext cx="0" cy="0"/>
          <a:chOff x="0" y="0"/>
          <a:chExt cx="0" cy="0"/>
        </a:xfrm>
      </p:grpSpPr>
      <p:sp>
        <p:nvSpPr>
          <p:cNvPr id="161" name="Slide title"/>
          <p:cNvSpPr txBox="1">
            <a:spLocks noGrp="1"/>
          </p:cNvSpPr>
          <p:nvPr>
            <p:ph type="body" sz="quarter" idx="21"/>
          </p:nvPr>
        </p:nvSpPr>
        <p:spPr>
          <a:xfrm>
            <a:off x="800099" y="12519762"/>
            <a:ext cx="9169418" cy="546101"/>
          </a:xfrm>
          <a:prstGeom prst="rect">
            <a:avLst/>
          </a:prstGeom>
        </p:spPr>
        <p:txBody>
          <a:bodyPr>
            <a:spAutoFit/>
          </a:bodyPr>
          <a:lstStyle>
            <a:lvl1pPr marL="0" indent="0">
              <a:spcBef>
                <a:spcPts val="0"/>
              </a:spcBef>
              <a:buSzTx/>
              <a:buNone/>
              <a:defRPr sz="2700" cap="all" spc="296">
                <a:solidFill>
                  <a:srgbClr val="006C5B"/>
                </a:solidFill>
                <a:latin typeface="Roboto Regular"/>
                <a:ea typeface="Roboto Regular"/>
                <a:cs typeface="Roboto Regular"/>
                <a:sym typeface="Roboto Regular"/>
              </a:defRPr>
            </a:lvl1pPr>
          </a:lstStyle>
          <a:p>
            <a:r>
              <a:t>Slide title</a:t>
            </a:r>
          </a:p>
        </p:txBody>
      </p:sp>
      <p:pic>
        <p:nvPicPr>
          <p:cNvPr id="162"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Home by Home">
    <p:spTree>
      <p:nvGrpSpPr>
        <p:cNvPr id="1" name=""/>
        <p:cNvGrpSpPr/>
        <p:nvPr/>
      </p:nvGrpSpPr>
      <p:grpSpPr>
        <a:xfrm>
          <a:off x="0" y="0"/>
          <a:ext cx="0" cy="0"/>
          <a:chOff x="0" y="0"/>
          <a:chExt cx="0" cy="0"/>
        </a:xfrm>
      </p:grpSpPr>
      <p:sp>
        <p:nvSpPr>
          <p:cNvPr id="195" name="Oval"/>
          <p:cNvSpPr/>
          <p:nvPr/>
        </p:nvSpPr>
        <p:spPr>
          <a:xfrm>
            <a:off x="-1236036" y="-1044455"/>
            <a:ext cx="7540654" cy="7376453"/>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196"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197"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199" name="To help families grow together and impact their corner of the world"/>
          <p:cNvSpPr txBox="1">
            <a:spLocks noGrp="1"/>
          </p:cNvSpPr>
          <p:nvPr>
            <p:ph type="body" sz="quarter" idx="22" hasCustomPrompt="1"/>
          </p:nvPr>
        </p:nvSpPr>
        <p:spPr>
          <a:xfrm>
            <a:off x="16297850" y="8310705"/>
            <a:ext cx="6751249" cy="3001206"/>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help families grow together and impact their corner of the world</a:t>
            </a:r>
          </a:p>
        </p:txBody>
      </p:sp>
      <p:sp>
        <p:nvSpPr>
          <p:cNvPr id="200" name="Our PURPOSE"/>
          <p:cNvSpPr txBox="1">
            <a:spLocks noGrp="1"/>
          </p:cNvSpPr>
          <p:nvPr>
            <p:ph type="body" sz="quarter" idx="23"/>
          </p:nvPr>
        </p:nvSpPr>
        <p:spPr>
          <a:xfrm>
            <a:off x="17756000" y="6137651"/>
            <a:ext cx="5331422"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PURPOSE</a:t>
            </a:r>
          </a:p>
        </p:txBody>
      </p:sp>
      <p:pic>
        <p:nvPicPr>
          <p:cNvPr id="20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pic>
        <p:nvPicPr>
          <p:cNvPr id="202"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Home by Home copy">
    <p:spTree>
      <p:nvGrpSpPr>
        <p:cNvPr id="1" name=""/>
        <p:cNvGrpSpPr/>
        <p:nvPr/>
      </p:nvGrpSpPr>
      <p:grpSpPr>
        <a:xfrm>
          <a:off x="0" y="0"/>
          <a:ext cx="0" cy="0"/>
          <a:chOff x="0" y="0"/>
          <a:chExt cx="0" cy="0"/>
        </a:xfrm>
      </p:grpSpPr>
      <p:sp>
        <p:nvSpPr>
          <p:cNvPr id="210" name="Oval"/>
          <p:cNvSpPr/>
          <p:nvPr/>
        </p:nvSpPr>
        <p:spPr>
          <a:xfrm>
            <a:off x="-2097870" y="-1588771"/>
            <a:ext cx="11857885" cy="11599675"/>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211"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12"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214" name="To effectively develop godly families who change the world one home at a time"/>
          <p:cNvSpPr txBox="1">
            <a:spLocks noGrp="1"/>
          </p:cNvSpPr>
          <p:nvPr>
            <p:ph type="body" sz="quarter" idx="22" hasCustomPrompt="1"/>
          </p:nvPr>
        </p:nvSpPr>
        <p:spPr>
          <a:xfrm>
            <a:off x="16297850" y="7810568"/>
            <a:ext cx="6751249" cy="4001480"/>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effectively develop godly families who change the world one home at a time</a:t>
            </a:r>
          </a:p>
        </p:txBody>
      </p:sp>
      <p:sp>
        <p:nvSpPr>
          <p:cNvPr id="215" name="Our mISSION"/>
          <p:cNvSpPr txBox="1">
            <a:spLocks noGrp="1"/>
          </p:cNvSpPr>
          <p:nvPr>
            <p:ph type="body" sz="quarter" idx="23"/>
          </p:nvPr>
        </p:nvSpPr>
        <p:spPr>
          <a:xfrm>
            <a:off x="17999781" y="6137651"/>
            <a:ext cx="5087641"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mISSION</a:t>
            </a:r>
          </a:p>
        </p:txBody>
      </p:sp>
      <p:pic>
        <p:nvPicPr>
          <p:cNvPr id="216"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
        <p:nvSpPr>
          <p:cNvPr id="217" name="135 pt"/>
          <p:cNvSpPr txBox="1"/>
          <p:nvPr/>
        </p:nvSpPr>
        <p:spPr>
          <a:xfrm>
            <a:off x="10073184" y="6095999"/>
            <a:ext cx="4237632"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135 pt</a:t>
            </a:r>
          </a:p>
        </p:txBody>
      </p:sp>
      <p:pic>
        <p:nvPicPr>
          <p:cNvPr id="218"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pic>
        <p:nvPicPr>
          <p:cNvPr id="219" name="HomeByHome_TM_CMYK_White.png" descr="HomeByHome_TM_CMYK_White.png"/>
          <p:cNvPicPr>
            <a:picLocks noChangeAspect="1"/>
          </p:cNvPicPr>
          <p:nvPr/>
        </p:nvPicPr>
        <p:blipFill>
          <a:blip r:embed="rId4"/>
          <a:srcRect/>
          <a:stretch>
            <a:fillRect/>
          </a:stretch>
        </p:blipFill>
        <p:spPr>
          <a:xfrm>
            <a:off x="4953000" y="1714500"/>
            <a:ext cx="2882900" cy="3169871"/>
          </a:xfrm>
          <a:prstGeom prst="rect">
            <a:avLst/>
          </a:prstGeom>
          <a:ln w="12700">
            <a:miter lim="400000"/>
          </a:ln>
        </p:spPr>
      </p:pic>
      <p:pic>
        <p:nvPicPr>
          <p:cNvPr id="220" name="HomeByHome_TM_CMYK_White.png" descr="HomeByHome_TM_CMYK_White.png"/>
          <p:cNvPicPr>
            <a:picLocks noChangeAspect="1"/>
          </p:cNvPicPr>
          <p:nvPr/>
        </p:nvPicPr>
        <p:blipFill>
          <a:blip r:embed="rId4"/>
          <a:srcRect/>
          <a:stretch>
            <a:fillRect/>
          </a:stretch>
        </p:blipFill>
        <p:spPr>
          <a:xfrm>
            <a:off x="1689100" y="5270500"/>
            <a:ext cx="2882900" cy="3169871"/>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Home by Home copy 1">
    <p:bg>
      <p:bgPr>
        <a:solidFill>
          <a:srgbClr val="006A5B"/>
        </a:solidFill>
        <a:effectLst/>
      </p:bgPr>
    </p:bg>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29"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pic>
        <p:nvPicPr>
          <p:cNvPr id="230" name="Image" descr="Image"/>
          <p:cNvPicPr>
            <a:picLocks noChangeAspect="1"/>
          </p:cNvPicPr>
          <p:nvPr/>
        </p:nvPicPr>
        <p:blipFill>
          <a:blip r:embed="rId3"/>
          <a:stretch>
            <a:fillRect/>
          </a:stretch>
        </p:blipFill>
        <p:spPr>
          <a:xfrm>
            <a:off x="23011406" y="12444806"/>
            <a:ext cx="652299" cy="696015"/>
          </a:xfrm>
          <a:prstGeom prst="rect">
            <a:avLst/>
          </a:prstGeom>
          <a:ln w="12700">
            <a:miter lim="400000"/>
          </a:ln>
        </p:spPr>
      </p:pic>
      <p:sp>
        <p:nvSpPr>
          <p:cNvPr id="231" name="Every…"/>
          <p:cNvSpPr txBox="1">
            <a:spLocks noGrp="1"/>
          </p:cNvSpPr>
          <p:nvPr>
            <p:ph type="body" sz="quarter" idx="21" hasCustomPrompt="1"/>
          </p:nvPr>
        </p:nvSpPr>
        <p:spPr>
          <a:xfrm>
            <a:off x="18284156" y="7855901"/>
            <a:ext cx="4764943" cy="3910814"/>
          </a:xfrm>
          <a:prstGeom prst="rect">
            <a:avLst/>
          </a:prstGeom>
        </p:spPr>
        <p:txBody>
          <a:bodyPr anchor="ctr">
            <a:spAutoFit/>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Every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 godly home</a:t>
            </a:r>
          </a:p>
        </p:txBody>
      </p:sp>
      <p:pic>
        <p:nvPicPr>
          <p:cNvPr id="232" name="Icon_TM_RGB_White_Icon_White.png" descr="Icon_TM_RGB_White_Icon_White.png"/>
          <p:cNvPicPr>
            <a:picLocks noChangeAspect="1"/>
          </p:cNvPicPr>
          <p:nvPr/>
        </p:nvPicPr>
        <p:blipFill>
          <a:blip r:embed="rId4"/>
          <a:stretch>
            <a:fillRect/>
          </a:stretch>
        </p:blipFill>
        <p:spPr>
          <a:xfrm>
            <a:off x="22988305" y="12461065"/>
            <a:ext cx="698501" cy="663497"/>
          </a:xfrm>
          <a:prstGeom prst="rect">
            <a:avLst/>
          </a:prstGeom>
          <a:ln w="12700">
            <a:miter lim="400000"/>
          </a:ln>
        </p:spPr>
      </p:pic>
      <p:pic>
        <p:nvPicPr>
          <p:cNvPr id="233" name="HomeByHome_TM_CMYK_White.png" descr="HomeByHome_TM_CMYK_White.png"/>
          <p:cNvPicPr>
            <a:picLocks noChangeAspect="1"/>
          </p:cNvPicPr>
          <p:nvPr/>
        </p:nvPicPr>
        <p:blipFill>
          <a:blip r:embed="rId5"/>
          <a:srcRect/>
          <a:stretch>
            <a:fillRect/>
          </a:stretch>
        </p:blipFill>
        <p:spPr>
          <a:xfrm>
            <a:off x="1689100" y="1714500"/>
            <a:ext cx="2882900" cy="3169871"/>
          </a:xfrm>
          <a:prstGeom prst="rect">
            <a:avLst/>
          </a:prstGeom>
          <a:ln w="12700">
            <a:miter lim="400000"/>
          </a:ln>
        </p:spPr>
      </p:pic>
      <p:pic>
        <p:nvPicPr>
          <p:cNvPr id="234" name="HomeByHome_TM_CMYK_White.png" descr="HomeByHome_TM_CMYK_White.png"/>
          <p:cNvPicPr>
            <a:picLocks noChangeAspect="1"/>
          </p:cNvPicPr>
          <p:nvPr/>
        </p:nvPicPr>
        <p:blipFill>
          <a:blip r:embed="rId5"/>
          <a:srcRect/>
          <a:stretch>
            <a:fillRect/>
          </a:stretch>
        </p:blipFill>
        <p:spPr>
          <a:xfrm>
            <a:off x="4953000" y="1714500"/>
            <a:ext cx="2882900" cy="3169871"/>
          </a:xfrm>
          <a:prstGeom prst="rect">
            <a:avLst/>
          </a:prstGeom>
          <a:ln w="12700">
            <a:miter lim="400000"/>
          </a:ln>
        </p:spPr>
      </p:pic>
      <p:pic>
        <p:nvPicPr>
          <p:cNvPr id="235" name="HomeByHome_TM_CMYK_White.png" descr="HomeByHome_TM_CMYK_White.png"/>
          <p:cNvPicPr>
            <a:picLocks noChangeAspect="1"/>
          </p:cNvPicPr>
          <p:nvPr/>
        </p:nvPicPr>
        <p:blipFill>
          <a:blip r:embed="rId5"/>
          <a:srcRect/>
          <a:stretch>
            <a:fillRect/>
          </a:stretch>
        </p:blipFill>
        <p:spPr>
          <a:xfrm>
            <a:off x="1689100" y="5270500"/>
            <a:ext cx="2882900" cy="3169871"/>
          </a:xfrm>
          <a:prstGeom prst="rect">
            <a:avLst/>
          </a:prstGeom>
          <a:ln w="12700">
            <a:miter lim="400000"/>
          </a:ln>
        </p:spPr>
      </p:pic>
      <p:pic>
        <p:nvPicPr>
          <p:cNvPr id="236" name="HomeByHome_TM_CMYK_White.png" descr="HomeByHome_TM_CMYK_White.png"/>
          <p:cNvPicPr>
            <a:picLocks noChangeAspect="1"/>
          </p:cNvPicPr>
          <p:nvPr/>
        </p:nvPicPr>
        <p:blipFill>
          <a:blip r:embed="rId5"/>
          <a:srcRect/>
          <a:stretch>
            <a:fillRect/>
          </a:stretch>
        </p:blipFill>
        <p:spPr>
          <a:xfrm>
            <a:off x="8216900" y="1714500"/>
            <a:ext cx="2882900" cy="3169871"/>
          </a:xfrm>
          <a:prstGeom prst="rect">
            <a:avLst/>
          </a:prstGeom>
          <a:ln w="12700">
            <a:miter lim="400000"/>
          </a:ln>
        </p:spPr>
      </p:pic>
      <p:pic>
        <p:nvPicPr>
          <p:cNvPr id="237" name="HomeByHome_TM_CMYK_White.png" descr="HomeByHome_TM_CMYK_White.png"/>
          <p:cNvPicPr>
            <a:picLocks noChangeAspect="1"/>
          </p:cNvPicPr>
          <p:nvPr/>
        </p:nvPicPr>
        <p:blipFill>
          <a:blip r:embed="rId5"/>
          <a:srcRect/>
          <a:stretch>
            <a:fillRect/>
          </a:stretch>
        </p:blipFill>
        <p:spPr>
          <a:xfrm>
            <a:off x="4953000" y="5270500"/>
            <a:ext cx="2882900" cy="3169871"/>
          </a:xfrm>
          <a:prstGeom prst="rect">
            <a:avLst/>
          </a:prstGeom>
          <a:ln w="12700">
            <a:miter lim="400000"/>
          </a:ln>
        </p:spPr>
      </p:pic>
      <p:pic>
        <p:nvPicPr>
          <p:cNvPr id="238" name="HomeByHome_TM_CMYK_White.png" descr="HomeByHome_TM_CMYK_White.png"/>
          <p:cNvPicPr>
            <a:picLocks noChangeAspect="1"/>
          </p:cNvPicPr>
          <p:nvPr/>
        </p:nvPicPr>
        <p:blipFill>
          <a:blip r:embed="rId5"/>
          <a:srcRect/>
          <a:stretch>
            <a:fillRect/>
          </a:stretch>
        </p:blipFill>
        <p:spPr>
          <a:xfrm>
            <a:off x="1689100" y="8851900"/>
            <a:ext cx="2882900" cy="3169871"/>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Presentation Title">
    <p:bg>
      <p:bgPr>
        <a:solidFill>
          <a:srgbClr val="006A5B"/>
        </a:solidFill>
        <a:effectLst/>
      </p:bgPr>
    </p:bg>
    <p:spTree>
      <p:nvGrpSpPr>
        <p:cNvPr id="1" name=""/>
        <p:cNvGrpSpPr/>
        <p:nvPr/>
      </p:nvGrpSpPr>
      <p:grpSpPr>
        <a:xfrm>
          <a:off x="0" y="0"/>
          <a:ext cx="0" cy="0"/>
          <a:chOff x="0" y="0"/>
          <a:chExt cx="0" cy="0"/>
        </a:xfrm>
      </p:grpSpPr>
      <p:pic>
        <p:nvPicPr>
          <p:cNvPr id="15" name="Image" descr="Image"/>
          <p:cNvPicPr>
            <a:picLocks noChangeAspect="1"/>
          </p:cNvPicPr>
          <p:nvPr/>
        </p:nvPicPr>
        <p:blipFill>
          <a:blip r:embed="rId2"/>
          <a:stretch>
            <a:fillRect/>
          </a:stretch>
        </p:blipFill>
        <p:spPr>
          <a:xfrm>
            <a:off x="23011406" y="12444806"/>
            <a:ext cx="652299" cy="696015"/>
          </a:xfrm>
          <a:prstGeom prst="rect">
            <a:avLst/>
          </a:prstGeom>
          <a:ln w="12700">
            <a:miter lim="400000"/>
          </a:ln>
        </p:spPr>
      </p:pic>
      <p:pic>
        <p:nvPicPr>
          <p:cNvPr id="16" name="Image" descr="Image"/>
          <p:cNvPicPr>
            <a:picLocks noChangeAspect="1"/>
          </p:cNvPicPr>
          <p:nvPr/>
        </p:nvPicPr>
        <p:blipFill>
          <a:blip r:embed="rId3"/>
          <a:stretch>
            <a:fillRect/>
          </a:stretch>
        </p:blipFill>
        <p:spPr>
          <a:xfrm>
            <a:off x="13179487" y="2571149"/>
            <a:ext cx="13553032" cy="12411670"/>
          </a:xfrm>
          <a:prstGeom prst="rect">
            <a:avLst/>
          </a:prstGeom>
          <a:ln w="12700">
            <a:miter lim="400000"/>
          </a:ln>
        </p:spPr>
      </p:pic>
      <p:pic>
        <p:nvPicPr>
          <p:cNvPr id="17" name="FAM20_RET_Brand Launch Partnership_Logos_RGB-Registered_Primary_White.png" descr="FAM20_RET_Brand Launch Partnership_Logos_RGB-Registered_Primary_White.png"/>
          <p:cNvPicPr>
            <a:picLocks noChangeAspect="1"/>
          </p:cNvPicPr>
          <p:nvPr/>
        </p:nvPicPr>
        <p:blipFill>
          <a:blip r:embed="rId4"/>
          <a:stretch>
            <a:fillRect/>
          </a:stretch>
        </p:blipFill>
        <p:spPr>
          <a:xfrm>
            <a:off x="1091746" y="1148784"/>
            <a:ext cx="8128001" cy="2711502"/>
          </a:xfrm>
          <a:prstGeom prst="rect">
            <a:avLst/>
          </a:prstGeom>
          <a:ln w="12700">
            <a:miter lim="400000"/>
          </a:ln>
        </p:spPr>
      </p:pic>
      <p:sp>
        <p:nvSpPr>
          <p:cNvPr id="18" name="Presentation title"/>
          <p:cNvSpPr txBox="1">
            <a:spLocks noGrp="1"/>
          </p:cNvSpPr>
          <p:nvPr>
            <p:ph type="body" sz="quarter" idx="21"/>
          </p:nvPr>
        </p:nvSpPr>
        <p:spPr>
          <a:xfrm>
            <a:off x="1485899" y="12240362"/>
            <a:ext cx="11917418" cy="1104901"/>
          </a:xfrm>
          <a:prstGeom prst="rect">
            <a:avLst/>
          </a:prstGeom>
        </p:spPr>
        <p:txBody>
          <a:bodyPr>
            <a:spAutoFit/>
          </a:bodyPr>
          <a:lstStyle>
            <a:lvl1pPr marL="0" indent="0">
              <a:spcBef>
                <a:spcPts val="0"/>
              </a:spcBef>
              <a:buSzTx/>
              <a:buNone/>
              <a:defRPr sz="6000" cap="all" spc="659">
                <a:solidFill>
                  <a:srgbClr val="FFFFFF"/>
                </a:solidFill>
                <a:latin typeface="Roboto Regular"/>
                <a:ea typeface="Roboto Regular"/>
                <a:cs typeface="Roboto Regular"/>
                <a:sym typeface="Roboto Regular"/>
              </a:defRPr>
            </a:lvl1pPr>
          </a:lstStyle>
          <a:p>
            <a:r>
              <a:t>Presentation title</a:t>
            </a:r>
          </a:p>
        </p:txBody>
      </p:sp>
    </p:spTree>
    <p:extLst>
      <p:ext uri="{BB962C8B-B14F-4D97-AF65-F5344CB8AC3E}">
        <p14:creationId xmlns:p14="http://schemas.microsoft.com/office/powerpoint/2010/main" val="400947237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rgbClr val="006A5B"/>
        </a:solidFill>
        <a:effectLst/>
      </p:bgPr>
    </p:bg>
    <p:spTree>
      <p:nvGrpSpPr>
        <p:cNvPr id="1" name=""/>
        <p:cNvGrpSpPr/>
        <p:nvPr/>
      </p:nvGrpSpPr>
      <p:grpSpPr>
        <a:xfrm>
          <a:off x="0" y="0"/>
          <a:ext cx="0" cy="0"/>
          <a:chOff x="0" y="0"/>
          <a:chExt cx="0" cy="0"/>
        </a:xfrm>
      </p:grpSpPr>
      <p:sp>
        <p:nvSpPr>
          <p:cNvPr id="26" name="Rectangle"/>
          <p:cNvSpPr/>
          <p:nvPr/>
        </p:nvSpPr>
        <p:spPr>
          <a:xfrm rot="18900000">
            <a:off x="21258995" y="11639873"/>
            <a:ext cx="4927029" cy="2793553"/>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27" name="Section title"/>
          <p:cNvSpPr txBox="1">
            <a:spLocks noGrp="1"/>
          </p:cNvSpPr>
          <p:nvPr>
            <p:ph type="body" sz="quarter" idx="21"/>
          </p:nvPr>
        </p:nvSpPr>
        <p:spPr>
          <a:xfrm>
            <a:off x="1079077" y="6236493"/>
            <a:ext cx="22225846" cy="1441253"/>
          </a:xfrm>
          <a:prstGeom prst="rect">
            <a:avLst/>
          </a:prstGeom>
        </p:spPr>
        <p:txBody>
          <a:bodyPr>
            <a:noAutofit/>
          </a:bodyPr>
          <a:lstStyle>
            <a:lvl1pPr marL="0" indent="0" algn="ctr">
              <a:spcBef>
                <a:spcPts val="0"/>
              </a:spcBef>
              <a:buSzTx/>
              <a:buNone/>
              <a:defRPr sz="8500" cap="all" spc="934">
                <a:solidFill>
                  <a:srgbClr val="FFFFFF"/>
                </a:solidFill>
                <a:latin typeface="Roboto Regular"/>
                <a:ea typeface="Roboto Regular"/>
                <a:cs typeface="Roboto Regular"/>
                <a:sym typeface="Roboto Regular"/>
              </a:defRPr>
            </a:lvl1pPr>
          </a:lstStyle>
          <a:p>
            <a:r>
              <a:t>Section title</a:t>
            </a:r>
          </a:p>
        </p:txBody>
      </p:sp>
      <p:pic>
        <p:nvPicPr>
          <p:cNvPr id="28"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25819771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Bullets &amp; Image">
    <p:spTree>
      <p:nvGrpSpPr>
        <p:cNvPr id="1" name=""/>
        <p:cNvGrpSpPr/>
        <p:nvPr/>
      </p:nvGrpSpPr>
      <p:grpSpPr>
        <a:xfrm>
          <a:off x="0" y="0"/>
          <a:ext cx="0" cy="0"/>
          <a:chOff x="0" y="0"/>
          <a:chExt cx="0" cy="0"/>
        </a:xfrm>
      </p:grpSpPr>
      <p:pic>
        <p:nvPicPr>
          <p:cNvPr id="36" name="Father+Son_27.jpg" descr="Father+Son_27.jpg"/>
          <p:cNvPicPr>
            <a:picLocks noChangeAspect="1"/>
          </p:cNvPicPr>
          <p:nvPr/>
        </p:nvPicPr>
        <p:blipFill>
          <a:blip r:embed="rId2"/>
          <a:stretch>
            <a:fillRect/>
          </a:stretch>
        </p:blipFill>
        <p:spPr>
          <a:xfrm>
            <a:off x="-4856086" y="-3392774"/>
            <a:ext cx="25341017" cy="17149731"/>
          </a:xfrm>
          <a:prstGeom prst="rect">
            <a:avLst/>
          </a:prstGeom>
          <a:ln w="12700">
            <a:miter lim="400000"/>
          </a:ln>
        </p:spPr>
      </p:pic>
      <p:sp>
        <p:nvSpPr>
          <p:cNvPr id="37" name="Rectangle"/>
          <p:cNvSpPr/>
          <p:nvPr/>
        </p:nvSpPr>
        <p:spPr>
          <a:xfrm rot="18900000">
            <a:off x="6220622" y="2665449"/>
            <a:ext cx="27849405" cy="13267258"/>
          </a:xfrm>
          <a:prstGeom prst="rect">
            <a:avLst/>
          </a:prstGeom>
          <a:solidFill>
            <a:srgbClr val="FFFFFF"/>
          </a:solidFill>
          <a:ln w="12700">
            <a:miter lim="400000"/>
          </a:ln>
        </p:spPr>
        <p:txBody>
          <a:bodyPr lIns="0" tIns="0" rIns="0" bIns="0" anchor="t"/>
          <a:lstStyle/>
          <a:p>
            <a:pPr>
              <a:defRPr sz="3200" cap="none" spc="0">
                <a:latin typeface="+mn-lt"/>
                <a:ea typeface="+mn-ea"/>
                <a:cs typeface="+mn-cs"/>
                <a:sym typeface="Helvetica Neue Medium"/>
              </a:defRPr>
            </a:pPr>
            <a:endParaRPr/>
          </a:p>
        </p:txBody>
      </p:sp>
      <p:pic>
        <p:nvPicPr>
          <p:cNvPr id="38" name="Image" descr="Image"/>
          <p:cNvPicPr>
            <a:picLocks noChangeAspect="1"/>
          </p:cNvPicPr>
          <p:nvPr/>
        </p:nvPicPr>
        <p:blipFill>
          <a:blip r:embed="rId3">
            <a:alphaModFix amt="6877"/>
          </a:blip>
          <a:stretch>
            <a:fillRect/>
          </a:stretch>
        </p:blipFill>
        <p:spPr>
          <a:xfrm>
            <a:off x="16269920" y="-2138997"/>
            <a:ext cx="11498562" cy="10549115"/>
          </a:xfrm>
          <a:prstGeom prst="rect">
            <a:avLst/>
          </a:prstGeom>
          <a:ln w="12700">
            <a:miter lim="400000"/>
          </a:ln>
        </p:spPr>
      </p:pic>
      <p:sp>
        <p:nvSpPr>
          <p:cNvPr id="39" name="Title"/>
          <p:cNvSpPr txBox="1">
            <a:spLocks noGrp="1"/>
          </p:cNvSpPr>
          <p:nvPr>
            <p:ph type="body" sz="quarter" idx="21"/>
          </p:nvPr>
        </p:nvSpPr>
        <p:spPr>
          <a:xfrm>
            <a:off x="12060252" y="8595793"/>
            <a:ext cx="10931034"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
        <p:nvSpPr>
          <p:cNvPr id="40" name="Point 1…"/>
          <p:cNvSpPr txBox="1">
            <a:spLocks noGrp="1"/>
          </p:cNvSpPr>
          <p:nvPr>
            <p:ph type="body" sz="quarter" idx="22"/>
          </p:nvPr>
        </p:nvSpPr>
        <p:spPr>
          <a:xfrm>
            <a:off x="12041183" y="9956527"/>
            <a:ext cx="10969172" cy="27559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t>Point 1</a:t>
            </a:r>
          </a:p>
          <a:p>
            <a:pPr marL="370416" indent="-370416">
              <a:spcBef>
                <a:spcPts val="2500"/>
              </a:spcBef>
              <a:defRPr sz="4000" spc="-119">
                <a:solidFill>
                  <a:srgbClr val="242829"/>
                </a:solidFill>
                <a:latin typeface="Roboto Regular"/>
                <a:ea typeface="Roboto Regular"/>
                <a:cs typeface="Roboto Regular"/>
                <a:sym typeface="Roboto Regular"/>
              </a:defRPr>
            </a:pPr>
            <a:r>
              <a:t>Point 2</a:t>
            </a:r>
          </a:p>
          <a:p>
            <a:pPr marL="370416" indent="-370416">
              <a:spcBef>
                <a:spcPts val="2500"/>
              </a:spcBef>
              <a:defRPr sz="4000" spc="-119">
                <a:solidFill>
                  <a:srgbClr val="242829"/>
                </a:solidFill>
                <a:latin typeface="Roboto Regular"/>
                <a:ea typeface="Roboto Regular"/>
                <a:cs typeface="Roboto Regular"/>
                <a:sym typeface="Roboto Regular"/>
              </a:defRPr>
            </a:pPr>
            <a:r>
              <a:t>Point 3</a:t>
            </a:r>
          </a:p>
        </p:txBody>
      </p:sp>
      <p:pic>
        <p:nvPicPr>
          <p:cNvPr id="41"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63338527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Bullets &amp; Image copy">
    <p:spTree>
      <p:nvGrpSpPr>
        <p:cNvPr id="1" name=""/>
        <p:cNvGrpSpPr/>
        <p:nvPr/>
      </p:nvGrpSpPr>
      <p:grpSpPr>
        <a:xfrm>
          <a:off x="0" y="0"/>
          <a:ext cx="0" cy="0"/>
          <a:chOff x="0" y="0"/>
          <a:chExt cx="0" cy="0"/>
        </a:xfrm>
      </p:grpSpPr>
      <p:pic>
        <p:nvPicPr>
          <p:cNvPr id="49" name="Screen Shot 2020-08-25 at 5.48.03 PM.png" descr="Screen Shot 2020-08-25 at 5.48.03 PM.png"/>
          <p:cNvPicPr>
            <a:picLocks noChangeAspect="1"/>
          </p:cNvPicPr>
          <p:nvPr/>
        </p:nvPicPr>
        <p:blipFill>
          <a:blip r:embed="rId2"/>
          <a:stretch>
            <a:fillRect/>
          </a:stretch>
        </p:blipFill>
        <p:spPr>
          <a:xfrm>
            <a:off x="-2528450" y="-187568"/>
            <a:ext cx="22886155" cy="15286892"/>
          </a:xfrm>
          <a:prstGeom prst="rect">
            <a:avLst/>
          </a:prstGeom>
          <a:ln w="12700">
            <a:miter lim="400000"/>
          </a:ln>
        </p:spPr>
      </p:pic>
      <p:sp>
        <p:nvSpPr>
          <p:cNvPr id="50" name="Rectangle"/>
          <p:cNvSpPr/>
          <p:nvPr/>
        </p:nvSpPr>
        <p:spPr>
          <a:xfrm rot="18900000">
            <a:off x="6248208" y="2929471"/>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51" name="FY21 Priorities"/>
          <p:cNvSpPr txBox="1">
            <a:spLocks noGrp="1"/>
          </p:cNvSpPr>
          <p:nvPr>
            <p:ph type="body" sz="quarter" idx="21"/>
          </p:nvPr>
        </p:nvSpPr>
        <p:spPr>
          <a:xfrm>
            <a:off x="8826500" y="12532462"/>
            <a:ext cx="6731000"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52" name="Insert Text Here"/>
          <p:cNvSpPr>
            <a:spLocks noGrp="1"/>
          </p:cNvSpPr>
          <p:nvPr>
            <p:ph type="body" sz="quarter" idx="22" hasCustomPrompt="1"/>
          </p:nvPr>
        </p:nvSpPr>
        <p:spPr>
          <a:xfrm>
            <a:off x="12435799" y="6642100"/>
            <a:ext cx="11219043" cy="1270000"/>
          </a:xfrm>
          <a:prstGeom prst="rect">
            <a:avLst/>
          </a:prstGeom>
          <a:solidFill>
            <a:srgbClr val="106A5A"/>
          </a:solidFill>
        </p:spPr>
        <p:txBody>
          <a:bodyPr vert="horz"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rPr dirty="0"/>
              <a:t>Insert Text Here</a:t>
            </a:r>
          </a:p>
        </p:txBody>
      </p:sp>
      <p:sp>
        <p:nvSpPr>
          <p:cNvPr id="53" name="Insert Text Here"/>
          <p:cNvSpPr>
            <a:spLocks noGrp="1"/>
          </p:cNvSpPr>
          <p:nvPr>
            <p:ph type="body" sz="quarter" idx="23"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54" name="Insert Text Here"/>
          <p:cNvSpPr>
            <a:spLocks noGrp="1"/>
          </p:cNvSpPr>
          <p:nvPr>
            <p:ph type="body" sz="quarter" idx="24"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5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318056780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Bullets &amp; Image copy 2">
    <p:spTree>
      <p:nvGrpSpPr>
        <p:cNvPr id="1" name=""/>
        <p:cNvGrpSpPr/>
        <p:nvPr/>
      </p:nvGrpSpPr>
      <p:grpSpPr>
        <a:xfrm>
          <a:off x="0" y="0"/>
          <a:ext cx="0" cy="0"/>
          <a:chOff x="0" y="0"/>
          <a:chExt cx="0" cy="0"/>
        </a:xfrm>
      </p:grpSpPr>
      <p:pic>
        <p:nvPicPr>
          <p:cNvPr id="63" name="Screen Shot 2020-08-25 at 10.37.52 AM_COMP.jpg" descr="Screen Shot 2020-08-25 at 10.37.52 AM_COMP.jpg"/>
          <p:cNvPicPr>
            <a:picLocks noChangeAspect="1"/>
          </p:cNvPicPr>
          <p:nvPr/>
        </p:nvPicPr>
        <p:blipFill>
          <a:blip r:embed="rId2"/>
          <a:stretch>
            <a:fillRect/>
          </a:stretch>
        </p:blipFill>
        <p:spPr>
          <a:xfrm>
            <a:off x="-5975375" y="-1477997"/>
            <a:ext cx="28329955" cy="15271194"/>
          </a:xfrm>
          <a:prstGeom prst="rect">
            <a:avLst/>
          </a:prstGeom>
          <a:ln w="12700">
            <a:miter lim="400000"/>
          </a:ln>
        </p:spPr>
      </p:pic>
      <p:sp>
        <p:nvSpPr>
          <p:cNvPr id="64"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65"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66"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7"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8"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9"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70"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39534309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rgbClr val="006A5B"/>
        </a:solidFill>
        <a:effectLst/>
      </p:bgPr>
    </p:bg>
    <p:spTree>
      <p:nvGrpSpPr>
        <p:cNvPr id="1" name=""/>
        <p:cNvGrpSpPr/>
        <p:nvPr/>
      </p:nvGrpSpPr>
      <p:grpSpPr>
        <a:xfrm>
          <a:off x="0" y="0"/>
          <a:ext cx="0" cy="0"/>
          <a:chOff x="0" y="0"/>
          <a:chExt cx="0" cy="0"/>
        </a:xfrm>
      </p:grpSpPr>
      <p:sp>
        <p:nvSpPr>
          <p:cNvPr id="26" name="Rectangle"/>
          <p:cNvSpPr/>
          <p:nvPr/>
        </p:nvSpPr>
        <p:spPr>
          <a:xfrm rot="18900000">
            <a:off x="21258995" y="11639873"/>
            <a:ext cx="4927029" cy="2793553"/>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27" name="Section title"/>
          <p:cNvSpPr txBox="1">
            <a:spLocks noGrp="1"/>
          </p:cNvSpPr>
          <p:nvPr>
            <p:ph type="body" sz="quarter" idx="21"/>
          </p:nvPr>
        </p:nvSpPr>
        <p:spPr>
          <a:xfrm>
            <a:off x="1079077" y="6236493"/>
            <a:ext cx="22225846" cy="1441253"/>
          </a:xfrm>
          <a:prstGeom prst="rect">
            <a:avLst/>
          </a:prstGeom>
        </p:spPr>
        <p:txBody>
          <a:bodyPr>
            <a:noAutofit/>
          </a:bodyPr>
          <a:lstStyle>
            <a:lvl1pPr marL="0" indent="0" algn="ctr">
              <a:spcBef>
                <a:spcPts val="0"/>
              </a:spcBef>
              <a:buSzTx/>
              <a:buNone/>
              <a:defRPr sz="8500" cap="all" spc="934">
                <a:solidFill>
                  <a:srgbClr val="FFFFFF"/>
                </a:solidFill>
                <a:latin typeface="Roboto Regular"/>
                <a:ea typeface="Roboto Regular"/>
                <a:cs typeface="Roboto Regular"/>
                <a:sym typeface="Roboto Regular"/>
              </a:defRPr>
            </a:lvl1pPr>
          </a:lstStyle>
          <a:p>
            <a:r>
              <a:t>Section title</a:t>
            </a:r>
          </a:p>
        </p:txBody>
      </p:sp>
      <p:pic>
        <p:nvPicPr>
          <p:cNvPr id="28"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Bullets &amp; Image copy 3">
    <p:spTree>
      <p:nvGrpSpPr>
        <p:cNvPr id="1" name=""/>
        <p:cNvGrpSpPr/>
        <p:nvPr/>
      </p:nvGrpSpPr>
      <p:grpSpPr>
        <a:xfrm>
          <a:off x="0" y="0"/>
          <a:ext cx="0" cy="0"/>
          <a:chOff x="0" y="0"/>
          <a:chExt cx="0" cy="0"/>
        </a:xfrm>
      </p:grpSpPr>
      <p:pic>
        <p:nvPicPr>
          <p:cNvPr id="78" name="elizabeth-tsung-BGLR0IIeYi4-unsplash.jpg" descr="elizabeth-tsung-BGLR0IIeYi4-unsplash.jpg"/>
          <p:cNvPicPr>
            <a:picLocks noChangeAspect="1"/>
          </p:cNvPicPr>
          <p:nvPr/>
        </p:nvPicPr>
        <p:blipFill>
          <a:blip r:embed="rId2"/>
          <a:stretch>
            <a:fillRect/>
          </a:stretch>
        </p:blipFill>
        <p:spPr>
          <a:xfrm>
            <a:off x="-4010645" y="-708013"/>
            <a:ext cx="24140414" cy="16093608"/>
          </a:xfrm>
          <a:prstGeom prst="rect">
            <a:avLst/>
          </a:prstGeom>
          <a:ln w="12700">
            <a:miter lim="400000"/>
          </a:ln>
        </p:spPr>
      </p:pic>
      <p:sp>
        <p:nvSpPr>
          <p:cNvPr id="79"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80"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81"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2"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3"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4"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8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84806104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Paragraph &amp; Image">
    <p:spTree>
      <p:nvGrpSpPr>
        <p:cNvPr id="1" name=""/>
        <p:cNvGrpSpPr/>
        <p:nvPr/>
      </p:nvGrpSpPr>
      <p:grpSpPr>
        <a:xfrm>
          <a:off x="0" y="0"/>
          <a:ext cx="0" cy="0"/>
          <a:chOff x="0" y="0"/>
          <a:chExt cx="0" cy="0"/>
        </a:xfrm>
      </p:grpSpPr>
      <p:sp>
        <p:nvSpPr>
          <p:cNvPr id="93"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94"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Tree>
    <p:extLst>
      <p:ext uri="{BB962C8B-B14F-4D97-AF65-F5344CB8AC3E}">
        <p14:creationId xmlns:p14="http://schemas.microsoft.com/office/powerpoint/2010/main" val="132166981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Paragraph &amp; Image copy">
    <p:spTree>
      <p:nvGrpSpPr>
        <p:cNvPr id="1" name=""/>
        <p:cNvGrpSpPr/>
        <p:nvPr/>
      </p:nvGrpSpPr>
      <p:grpSpPr>
        <a:xfrm>
          <a:off x="0" y="0"/>
          <a:ext cx="0" cy="0"/>
          <a:chOff x="0" y="0"/>
          <a:chExt cx="0" cy="0"/>
        </a:xfrm>
      </p:grpSpPr>
      <p:pic>
        <p:nvPicPr>
          <p:cNvPr id="102" name="iStock-965217542.jpg" descr="iStock-965217542.jpg"/>
          <p:cNvPicPr>
            <a:picLocks noChangeAspect="1"/>
          </p:cNvPicPr>
          <p:nvPr/>
        </p:nvPicPr>
        <p:blipFill>
          <a:blip r:embed="rId2"/>
          <a:stretch>
            <a:fillRect/>
          </a:stretch>
        </p:blipFill>
        <p:spPr>
          <a:xfrm>
            <a:off x="-5826307" y="-2790453"/>
            <a:ext cx="25963322" cy="17617609"/>
          </a:xfrm>
          <a:prstGeom prst="rect">
            <a:avLst/>
          </a:prstGeom>
          <a:ln w="12700">
            <a:miter lim="400000"/>
          </a:ln>
        </p:spPr>
      </p:pic>
      <p:sp>
        <p:nvSpPr>
          <p:cNvPr id="103"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104" name="Image" descr="Image"/>
          <p:cNvPicPr>
            <a:picLocks noChangeAspect="1"/>
          </p:cNvPicPr>
          <p:nvPr/>
        </p:nvPicPr>
        <p:blipFill>
          <a:blip r:embed="rId3">
            <a:alphaModFix amt="6877"/>
          </a:blip>
          <a:stretch>
            <a:fillRect/>
          </a:stretch>
        </p:blipFill>
        <p:spPr>
          <a:xfrm>
            <a:off x="17108120" y="-3053397"/>
            <a:ext cx="11498562" cy="10549115"/>
          </a:xfrm>
          <a:prstGeom prst="rect">
            <a:avLst/>
          </a:prstGeom>
          <a:ln w="12700">
            <a:miter lim="400000"/>
          </a:ln>
        </p:spPr>
      </p:pic>
      <p:sp>
        <p:nvSpPr>
          <p:cNvPr id="105"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nchor="t">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106"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07"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20538821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Bullets &amp; Image Alt">
    <p:spTree>
      <p:nvGrpSpPr>
        <p:cNvPr id="1" name=""/>
        <p:cNvGrpSpPr/>
        <p:nvPr/>
      </p:nvGrpSpPr>
      <p:grpSpPr>
        <a:xfrm>
          <a:off x="0" y="0"/>
          <a:ext cx="0" cy="0"/>
          <a:chOff x="0" y="0"/>
          <a:chExt cx="0" cy="0"/>
        </a:xfrm>
      </p:grpSpPr>
      <p:pic>
        <p:nvPicPr>
          <p:cNvPr id="115" name="Mother+Daughter_8.jpg" descr="Mother+Daughter_8.jpg"/>
          <p:cNvPicPr>
            <a:picLocks noChangeAspect="1"/>
          </p:cNvPicPr>
          <p:nvPr/>
        </p:nvPicPr>
        <p:blipFill>
          <a:blip r:embed="rId2"/>
          <a:stretch>
            <a:fillRect/>
          </a:stretch>
        </p:blipFill>
        <p:spPr>
          <a:xfrm>
            <a:off x="-5155750" y="-2569126"/>
            <a:ext cx="25270887" cy="16855485"/>
          </a:xfrm>
          <a:prstGeom prst="rect">
            <a:avLst/>
          </a:prstGeom>
          <a:ln w="12700">
            <a:miter lim="400000"/>
          </a:ln>
        </p:spPr>
      </p:pic>
      <p:sp>
        <p:nvSpPr>
          <p:cNvPr id="116"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17"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18"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19"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26971162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Bullets &amp; Image Alt copy">
    <p:spTree>
      <p:nvGrpSpPr>
        <p:cNvPr id="1" name=""/>
        <p:cNvGrpSpPr/>
        <p:nvPr/>
      </p:nvGrpSpPr>
      <p:grpSpPr>
        <a:xfrm>
          <a:off x="0" y="0"/>
          <a:ext cx="0" cy="0"/>
          <a:chOff x="0" y="0"/>
          <a:chExt cx="0" cy="0"/>
        </a:xfrm>
      </p:grpSpPr>
      <p:pic>
        <p:nvPicPr>
          <p:cNvPr id="127" name="hisu-lee-in9QlspOG6w-unsplash-filtered.jpeg" descr="hisu-lee-in9QlspOG6w-unsplash-filtered.jpeg"/>
          <p:cNvPicPr>
            <a:picLocks noChangeAspect="1"/>
          </p:cNvPicPr>
          <p:nvPr/>
        </p:nvPicPr>
        <p:blipFill>
          <a:blip r:embed="rId2"/>
          <a:srcRect l="2699" t="11360" r="17205" b="8800"/>
          <a:stretch>
            <a:fillRect/>
          </a:stretch>
        </p:blipFill>
        <p:spPr>
          <a:xfrm flipH="1">
            <a:off x="-1558231" y="-636390"/>
            <a:ext cx="21757257" cy="14458229"/>
          </a:xfrm>
          <a:prstGeom prst="rect">
            <a:avLst/>
          </a:prstGeom>
          <a:ln w="12700">
            <a:miter lim="400000"/>
          </a:ln>
        </p:spPr>
      </p:pic>
      <p:sp>
        <p:nvSpPr>
          <p:cNvPr id="128"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29"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30"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3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402503210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Bullets &amp; Image Alt copy 1">
    <p:spTree>
      <p:nvGrpSpPr>
        <p:cNvPr id="1" name=""/>
        <p:cNvGrpSpPr/>
        <p:nvPr/>
      </p:nvGrpSpPr>
      <p:grpSpPr>
        <a:xfrm>
          <a:off x="0" y="0"/>
          <a:ext cx="0" cy="0"/>
          <a:chOff x="0" y="0"/>
          <a:chExt cx="0" cy="0"/>
        </a:xfrm>
      </p:grpSpPr>
      <p:pic>
        <p:nvPicPr>
          <p:cNvPr id="139" name="Couple_31.jpg" descr="Couple_31.jpg"/>
          <p:cNvPicPr>
            <a:picLocks noChangeAspect="1"/>
          </p:cNvPicPr>
          <p:nvPr/>
        </p:nvPicPr>
        <p:blipFill>
          <a:blip r:embed="rId2"/>
          <a:stretch>
            <a:fillRect/>
          </a:stretch>
        </p:blipFill>
        <p:spPr>
          <a:xfrm>
            <a:off x="-6718827" y="-3602002"/>
            <a:ext cx="26817477" cy="17887050"/>
          </a:xfrm>
          <a:prstGeom prst="rect">
            <a:avLst/>
          </a:prstGeom>
          <a:ln w="12700">
            <a:miter lim="400000"/>
          </a:ln>
        </p:spPr>
      </p:pic>
      <p:sp>
        <p:nvSpPr>
          <p:cNvPr id="140"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41"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42"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43"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352496565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51" name="Bible verse or quote here"/>
          <p:cNvSpPr txBox="1">
            <a:spLocks noGrp="1"/>
          </p:cNvSpPr>
          <p:nvPr>
            <p:ph type="body" sz="quarter" idx="21"/>
          </p:nvPr>
        </p:nvSpPr>
        <p:spPr>
          <a:xfrm>
            <a:off x="1578057" y="6476999"/>
            <a:ext cx="21227885" cy="762001"/>
          </a:xfrm>
          <a:prstGeom prst="rect">
            <a:avLst/>
          </a:prstGeom>
        </p:spPr>
        <p:txBody>
          <a:bodyPr>
            <a:spAutoFit/>
          </a:bodyPr>
          <a:lstStyle>
            <a:lvl1pPr marL="0" indent="0" algn="ctr">
              <a:spcBef>
                <a:spcPts val="0"/>
              </a:spcBef>
              <a:buSzTx/>
              <a:buNone/>
              <a:defRPr sz="3900" cap="all" spc="428">
                <a:solidFill>
                  <a:srgbClr val="006C5B"/>
                </a:solidFill>
                <a:latin typeface="Roboto Regular"/>
                <a:ea typeface="Roboto Regular"/>
                <a:cs typeface="Roboto Regular"/>
                <a:sym typeface="Roboto Regular"/>
              </a:defRPr>
            </a:lvl1pPr>
          </a:lstStyle>
          <a:p>
            <a:r>
              <a:t>Bible verse or quote here</a:t>
            </a:r>
          </a:p>
        </p:txBody>
      </p:sp>
      <p:sp>
        <p:nvSpPr>
          <p:cNvPr id="152" name="CHAPTER VERSE"/>
          <p:cNvSpPr txBox="1">
            <a:spLocks noGrp="1"/>
          </p:cNvSpPr>
          <p:nvPr>
            <p:ph type="body" sz="quarter" idx="22"/>
          </p:nvPr>
        </p:nvSpPr>
        <p:spPr>
          <a:xfrm>
            <a:off x="1722446" y="7397750"/>
            <a:ext cx="20939109" cy="546100"/>
          </a:xfrm>
          <a:prstGeom prst="rect">
            <a:avLst/>
          </a:prstGeom>
        </p:spPr>
        <p:txBody>
          <a:bodyPr>
            <a:spAutoFit/>
          </a:bodyPr>
          <a:lstStyle>
            <a:lvl1pPr marL="0" indent="0" algn="ctr">
              <a:spcBef>
                <a:spcPts val="0"/>
              </a:spcBef>
              <a:buSzTx/>
              <a:buNone/>
              <a:defRPr sz="2700" cap="all" spc="296">
                <a:solidFill>
                  <a:srgbClr val="006C5B"/>
                </a:solidFill>
                <a:latin typeface="Roboto Regular"/>
                <a:ea typeface="Roboto Regular"/>
                <a:cs typeface="Roboto Regular"/>
                <a:sym typeface="Roboto Regular"/>
              </a:defRPr>
            </a:lvl1pPr>
          </a:lstStyle>
          <a:p>
            <a:r>
              <a:t>CHAPTER VERSE</a:t>
            </a:r>
          </a:p>
        </p:txBody>
      </p:sp>
      <p:pic>
        <p:nvPicPr>
          <p:cNvPr id="153"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37926331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with Image">
    <p:spTree>
      <p:nvGrpSpPr>
        <p:cNvPr id="1" name=""/>
        <p:cNvGrpSpPr/>
        <p:nvPr/>
      </p:nvGrpSpPr>
      <p:grpSpPr>
        <a:xfrm>
          <a:off x="0" y="0"/>
          <a:ext cx="0" cy="0"/>
          <a:chOff x="0" y="0"/>
          <a:chExt cx="0" cy="0"/>
        </a:xfrm>
      </p:grpSpPr>
      <p:sp>
        <p:nvSpPr>
          <p:cNvPr id="161" name="Slide title"/>
          <p:cNvSpPr txBox="1">
            <a:spLocks noGrp="1"/>
          </p:cNvSpPr>
          <p:nvPr>
            <p:ph type="body" sz="quarter" idx="21"/>
          </p:nvPr>
        </p:nvSpPr>
        <p:spPr>
          <a:xfrm>
            <a:off x="800099" y="12519762"/>
            <a:ext cx="9169418" cy="546101"/>
          </a:xfrm>
          <a:prstGeom prst="rect">
            <a:avLst/>
          </a:prstGeom>
        </p:spPr>
        <p:txBody>
          <a:bodyPr>
            <a:spAutoFit/>
          </a:bodyPr>
          <a:lstStyle>
            <a:lvl1pPr marL="0" indent="0">
              <a:spcBef>
                <a:spcPts val="0"/>
              </a:spcBef>
              <a:buSzTx/>
              <a:buNone/>
              <a:defRPr sz="2700" cap="all" spc="296">
                <a:solidFill>
                  <a:srgbClr val="006C5B"/>
                </a:solidFill>
                <a:latin typeface="Roboto Regular"/>
                <a:ea typeface="Roboto Regular"/>
                <a:cs typeface="Roboto Regular"/>
                <a:sym typeface="Roboto Regular"/>
              </a:defRPr>
            </a:lvl1pPr>
          </a:lstStyle>
          <a:p>
            <a:r>
              <a:t>Slide title</a:t>
            </a:r>
          </a:p>
        </p:txBody>
      </p:sp>
      <p:pic>
        <p:nvPicPr>
          <p:cNvPr id="162"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200120163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Title, Subtitle &amp; Copy">
    <p:spTree>
      <p:nvGrpSpPr>
        <p:cNvPr id="1" name=""/>
        <p:cNvGrpSpPr/>
        <p:nvPr/>
      </p:nvGrpSpPr>
      <p:grpSpPr>
        <a:xfrm>
          <a:off x="0" y="0"/>
          <a:ext cx="0" cy="0"/>
          <a:chOff x="0" y="0"/>
          <a:chExt cx="0" cy="0"/>
        </a:xfrm>
      </p:grpSpPr>
      <p:sp>
        <p:nvSpPr>
          <p:cNvPr id="170" name="Slide Title"/>
          <p:cNvSpPr txBox="1">
            <a:spLocks noGrp="1"/>
          </p:cNvSpPr>
          <p:nvPr>
            <p:ph type="body" sz="quarter" idx="21"/>
          </p:nvPr>
        </p:nvSpPr>
        <p:spPr>
          <a:xfrm>
            <a:off x="800100" y="3699612"/>
            <a:ext cx="3401728" cy="762001"/>
          </a:xfrm>
          <a:prstGeom prst="rect">
            <a:avLst/>
          </a:prstGeom>
        </p:spPr>
        <p:txBody>
          <a:bodyPr wrap="none">
            <a:spAutoFit/>
          </a:bodyPr>
          <a:lstStyle>
            <a:lvl1pPr marL="0" indent="0">
              <a:spcBef>
                <a:spcPts val="0"/>
              </a:spcBef>
              <a:buSzTx/>
              <a:buNone/>
              <a:defRPr sz="3900" cap="all" spc="428">
                <a:solidFill>
                  <a:srgbClr val="006C5B"/>
                </a:solidFill>
                <a:latin typeface="Roboto Regular"/>
                <a:ea typeface="Roboto Regular"/>
                <a:cs typeface="Roboto Regular"/>
                <a:sym typeface="Roboto Regular"/>
              </a:defRPr>
            </a:lvl1pPr>
          </a:lstStyle>
          <a:p>
            <a:r>
              <a:t>Slide Title</a:t>
            </a:r>
          </a:p>
        </p:txBody>
      </p:sp>
      <p:sp>
        <p:nvSpPr>
          <p:cNvPr id="171" name="SECTION TITLE"/>
          <p:cNvSpPr txBox="1">
            <a:spLocks noGrp="1"/>
          </p:cNvSpPr>
          <p:nvPr>
            <p:ph type="body" sz="quarter" idx="22"/>
          </p:nvPr>
        </p:nvSpPr>
        <p:spPr>
          <a:xfrm>
            <a:off x="800100" y="12532462"/>
            <a:ext cx="9065896" cy="546101"/>
          </a:xfrm>
          <a:prstGeom prst="rect">
            <a:avLst/>
          </a:prstGeom>
        </p:spPr>
        <p:txBody>
          <a:bodyPr>
            <a:spAutoFit/>
          </a:bodyPr>
          <a:lstStyle>
            <a:lvl1pPr marL="0" indent="0">
              <a:spcBef>
                <a:spcPts val="0"/>
              </a:spcBef>
              <a:buSzTx/>
              <a:buNone/>
              <a:defRPr sz="2700" cap="all" spc="296">
                <a:solidFill>
                  <a:srgbClr val="006C5B"/>
                </a:solidFill>
                <a:latin typeface="Roboto Regular"/>
                <a:ea typeface="Roboto Regular"/>
                <a:cs typeface="Roboto Regular"/>
                <a:sym typeface="Roboto Regular"/>
              </a:defRPr>
            </a:lvl1pPr>
          </a:lstStyle>
          <a:p>
            <a:r>
              <a:t>SECTION TITLE</a:t>
            </a:r>
          </a:p>
        </p:txBody>
      </p:sp>
      <p:sp>
        <p:nvSpPr>
          <p:cNvPr id="172" name="Slide copy"/>
          <p:cNvSpPr txBox="1">
            <a:spLocks noGrp="1"/>
          </p:cNvSpPr>
          <p:nvPr>
            <p:ph type="body" sz="quarter" idx="23"/>
          </p:nvPr>
        </p:nvSpPr>
        <p:spPr>
          <a:xfrm>
            <a:off x="9079839" y="3695700"/>
            <a:ext cx="14653040" cy="2946400"/>
          </a:xfrm>
          <a:prstGeom prst="rect">
            <a:avLst/>
          </a:prstGeom>
        </p:spPr>
        <p:txBody>
          <a:bodyPr anchor="t">
            <a:spAutoFit/>
          </a:bodyPr>
          <a:lstStyle>
            <a:lvl1pPr marL="0" indent="0">
              <a:spcBef>
                <a:spcPts val="0"/>
              </a:spcBef>
              <a:buSzTx/>
              <a:buNone/>
              <a:defRPr sz="6000" spc="-119">
                <a:solidFill>
                  <a:srgbClr val="006A5B"/>
                </a:solidFill>
                <a:latin typeface="Roboto Regular"/>
                <a:ea typeface="Roboto Regular"/>
                <a:cs typeface="Roboto Regular"/>
                <a:sym typeface="Roboto Regular"/>
              </a:defRPr>
            </a:lvl1pPr>
          </a:lstStyle>
          <a:p>
            <a:pPr>
              <a:defRPr cap="all" spc="659"/>
            </a:pPr>
            <a:r>
              <a:rPr cap="none" spc="-119"/>
              <a:t>Slide copy</a:t>
            </a:r>
          </a:p>
        </p:txBody>
      </p:sp>
      <p:pic>
        <p:nvPicPr>
          <p:cNvPr id="173"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22030870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27654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Image">
    <p:spTree>
      <p:nvGrpSpPr>
        <p:cNvPr id="1" name=""/>
        <p:cNvGrpSpPr/>
        <p:nvPr/>
      </p:nvGrpSpPr>
      <p:grpSpPr>
        <a:xfrm>
          <a:off x="0" y="0"/>
          <a:ext cx="0" cy="0"/>
          <a:chOff x="0" y="0"/>
          <a:chExt cx="0" cy="0"/>
        </a:xfrm>
      </p:grpSpPr>
      <p:pic>
        <p:nvPicPr>
          <p:cNvPr id="36" name="Father+Son_27.jpg" descr="Father+Son_27.jpg"/>
          <p:cNvPicPr>
            <a:picLocks noChangeAspect="1"/>
          </p:cNvPicPr>
          <p:nvPr/>
        </p:nvPicPr>
        <p:blipFill>
          <a:blip r:embed="rId2"/>
          <a:stretch>
            <a:fillRect/>
          </a:stretch>
        </p:blipFill>
        <p:spPr>
          <a:xfrm>
            <a:off x="-4856086" y="-3392774"/>
            <a:ext cx="25341017" cy="17149731"/>
          </a:xfrm>
          <a:prstGeom prst="rect">
            <a:avLst/>
          </a:prstGeom>
          <a:ln w="12700">
            <a:miter lim="400000"/>
          </a:ln>
        </p:spPr>
      </p:pic>
      <p:sp>
        <p:nvSpPr>
          <p:cNvPr id="37" name="Rectangle"/>
          <p:cNvSpPr/>
          <p:nvPr/>
        </p:nvSpPr>
        <p:spPr>
          <a:xfrm rot="18900000">
            <a:off x="6220622" y="2665449"/>
            <a:ext cx="27849405" cy="13267258"/>
          </a:xfrm>
          <a:prstGeom prst="rect">
            <a:avLst/>
          </a:prstGeom>
          <a:solidFill>
            <a:srgbClr val="FFFFFF"/>
          </a:solidFill>
          <a:ln w="12700">
            <a:miter lim="400000"/>
          </a:ln>
        </p:spPr>
        <p:txBody>
          <a:bodyPr lIns="0" tIns="0" rIns="0" bIns="0" anchor="t"/>
          <a:lstStyle/>
          <a:p>
            <a:pPr>
              <a:defRPr sz="3200" cap="none" spc="0">
                <a:latin typeface="+mn-lt"/>
                <a:ea typeface="+mn-ea"/>
                <a:cs typeface="+mn-cs"/>
                <a:sym typeface="Helvetica Neue Medium"/>
              </a:defRPr>
            </a:pPr>
            <a:endParaRPr/>
          </a:p>
        </p:txBody>
      </p:sp>
      <p:pic>
        <p:nvPicPr>
          <p:cNvPr id="38" name="Image" descr="Image"/>
          <p:cNvPicPr>
            <a:picLocks noChangeAspect="1"/>
          </p:cNvPicPr>
          <p:nvPr/>
        </p:nvPicPr>
        <p:blipFill>
          <a:blip r:embed="rId3">
            <a:alphaModFix amt="6877"/>
          </a:blip>
          <a:stretch>
            <a:fillRect/>
          </a:stretch>
        </p:blipFill>
        <p:spPr>
          <a:xfrm>
            <a:off x="16269920" y="-2138997"/>
            <a:ext cx="11498562" cy="10549115"/>
          </a:xfrm>
          <a:prstGeom prst="rect">
            <a:avLst/>
          </a:prstGeom>
          <a:ln w="12700">
            <a:miter lim="400000"/>
          </a:ln>
        </p:spPr>
      </p:pic>
      <p:sp>
        <p:nvSpPr>
          <p:cNvPr id="39" name="Title"/>
          <p:cNvSpPr txBox="1">
            <a:spLocks noGrp="1"/>
          </p:cNvSpPr>
          <p:nvPr>
            <p:ph type="body" sz="quarter" idx="21"/>
          </p:nvPr>
        </p:nvSpPr>
        <p:spPr>
          <a:xfrm>
            <a:off x="12060252" y="8595793"/>
            <a:ext cx="10931034"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
        <p:nvSpPr>
          <p:cNvPr id="40" name="Point 1…"/>
          <p:cNvSpPr txBox="1">
            <a:spLocks noGrp="1"/>
          </p:cNvSpPr>
          <p:nvPr>
            <p:ph type="body" sz="quarter" idx="22"/>
          </p:nvPr>
        </p:nvSpPr>
        <p:spPr>
          <a:xfrm>
            <a:off x="12041183" y="9956527"/>
            <a:ext cx="10969172" cy="27559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t>Point 1</a:t>
            </a:r>
          </a:p>
          <a:p>
            <a:pPr marL="370416" indent="-370416">
              <a:spcBef>
                <a:spcPts val="2500"/>
              </a:spcBef>
              <a:defRPr sz="4000" spc="-119">
                <a:solidFill>
                  <a:srgbClr val="242829"/>
                </a:solidFill>
                <a:latin typeface="Roboto Regular"/>
                <a:ea typeface="Roboto Regular"/>
                <a:cs typeface="Roboto Regular"/>
                <a:sym typeface="Roboto Regular"/>
              </a:defRPr>
            </a:pPr>
            <a:r>
              <a:t>Point 2</a:t>
            </a:r>
          </a:p>
          <a:p>
            <a:pPr marL="370416" indent="-370416">
              <a:spcBef>
                <a:spcPts val="2500"/>
              </a:spcBef>
              <a:defRPr sz="4000" spc="-119">
                <a:solidFill>
                  <a:srgbClr val="242829"/>
                </a:solidFill>
                <a:latin typeface="Roboto Regular"/>
                <a:ea typeface="Roboto Regular"/>
                <a:cs typeface="Roboto Regular"/>
                <a:sym typeface="Roboto Regular"/>
              </a:defRPr>
            </a:pPr>
            <a:r>
              <a:t>Point 3</a:t>
            </a:r>
          </a:p>
        </p:txBody>
      </p:sp>
      <p:pic>
        <p:nvPicPr>
          <p:cNvPr id="41"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FL Green">
    <p:bg>
      <p:bgPr>
        <a:solidFill>
          <a:srgbClr val="006A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35385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Home by Home">
    <p:spTree>
      <p:nvGrpSpPr>
        <p:cNvPr id="1" name=""/>
        <p:cNvGrpSpPr/>
        <p:nvPr/>
      </p:nvGrpSpPr>
      <p:grpSpPr>
        <a:xfrm>
          <a:off x="0" y="0"/>
          <a:ext cx="0" cy="0"/>
          <a:chOff x="0" y="0"/>
          <a:chExt cx="0" cy="0"/>
        </a:xfrm>
      </p:grpSpPr>
      <p:sp>
        <p:nvSpPr>
          <p:cNvPr id="195" name="Oval"/>
          <p:cNvSpPr/>
          <p:nvPr/>
        </p:nvSpPr>
        <p:spPr>
          <a:xfrm>
            <a:off x="-1236036" y="-1044455"/>
            <a:ext cx="7540654" cy="7376453"/>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196"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197"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199" name="To help families grow together and impact their corner of the world"/>
          <p:cNvSpPr txBox="1">
            <a:spLocks noGrp="1"/>
          </p:cNvSpPr>
          <p:nvPr>
            <p:ph type="body" sz="quarter" idx="22" hasCustomPrompt="1"/>
          </p:nvPr>
        </p:nvSpPr>
        <p:spPr>
          <a:xfrm>
            <a:off x="16297850" y="8310705"/>
            <a:ext cx="6751249" cy="3001206"/>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help families grow together and impact their corner of the world</a:t>
            </a:r>
          </a:p>
        </p:txBody>
      </p:sp>
      <p:sp>
        <p:nvSpPr>
          <p:cNvPr id="200" name="Our PURPOSE"/>
          <p:cNvSpPr txBox="1">
            <a:spLocks noGrp="1"/>
          </p:cNvSpPr>
          <p:nvPr>
            <p:ph type="body" sz="quarter" idx="23"/>
          </p:nvPr>
        </p:nvSpPr>
        <p:spPr>
          <a:xfrm>
            <a:off x="17756000" y="6137651"/>
            <a:ext cx="5331422"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PURPOSE</a:t>
            </a:r>
          </a:p>
        </p:txBody>
      </p:sp>
      <p:pic>
        <p:nvPicPr>
          <p:cNvPr id="20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pic>
        <p:nvPicPr>
          <p:cNvPr id="202"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spTree>
    <p:extLst>
      <p:ext uri="{BB962C8B-B14F-4D97-AF65-F5344CB8AC3E}">
        <p14:creationId xmlns:p14="http://schemas.microsoft.com/office/powerpoint/2010/main" val="382911475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Home by Home copy">
    <p:spTree>
      <p:nvGrpSpPr>
        <p:cNvPr id="1" name=""/>
        <p:cNvGrpSpPr/>
        <p:nvPr/>
      </p:nvGrpSpPr>
      <p:grpSpPr>
        <a:xfrm>
          <a:off x="0" y="0"/>
          <a:ext cx="0" cy="0"/>
          <a:chOff x="0" y="0"/>
          <a:chExt cx="0" cy="0"/>
        </a:xfrm>
      </p:grpSpPr>
      <p:sp>
        <p:nvSpPr>
          <p:cNvPr id="210" name="Oval"/>
          <p:cNvSpPr/>
          <p:nvPr/>
        </p:nvSpPr>
        <p:spPr>
          <a:xfrm>
            <a:off x="-2097870" y="-1588771"/>
            <a:ext cx="11857885" cy="11599675"/>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211"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12"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214" name="To effectively develop godly families who change the world one home at a time"/>
          <p:cNvSpPr txBox="1">
            <a:spLocks noGrp="1"/>
          </p:cNvSpPr>
          <p:nvPr>
            <p:ph type="body" sz="quarter" idx="22" hasCustomPrompt="1"/>
          </p:nvPr>
        </p:nvSpPr>
        <p:spPr>
          <a:xfrm>
            <a:off x="16297850" y="7810568"/>
            <a:ext cx="6751249" cy="4001480"/>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effectively develop godly families who change the world one home at a time</a:t>
            </a:r>
          </a:p>
        </p:txBody>
      </p:sp>
      <p:sp>
        <p:nvSpPr>
          <p:cNvPr id="215" name="Our mISSION"/>
          <p:cNvSpPr txBox="1">
            <a:spLocks noGrp="1"/>
          </p:cNvSpPr>
          <p:nvPr>
            <p:ph type="body" sz="quarter" idx="23"/>
          </p:nvPr>
        </p:nvSpPr>
        <p:spPr>
          <a:xfrm>
            <a:off x="17999781" y="6137651"/>
            <a:ext cx="5087641"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mISSION</a:t>
            </a:r>
          </a:p>
        </p:txBody>
      </p:sp>
      <p:pic>
        <p:nvPicPr>
          <p:cNvPr id="216"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
        <p:nvSpPr>
          <p:cNvPr id="217" name="135 pt"/>
          <p:cNvSpPr txBox="1"/>
          <p:nvPr/>
        </p:nvSpPr>
        <p:spPr>
          <a:xfrm>
            <a:off x="10073184" y="6095999"/>
            <a:ext cx="4237632"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135 pt</a:t>
            </a:r>
          </a:p>
        </p:txBody>
      </p:sp>
      <p:pic>
        <p:nvPicPr>
          <p:cNvPr id="218"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pic>
        <p:nvPicPr>
          <p:cNvPr id="219" name="HomeByHome_TM_CMYK_White.png" descr="HomeByHome_TM_CMYK_White.png"/>
          <p:cNvPicPr>
            <a:picLocks noChangeAspect="1"/>
          </p:cNvPicPr>
          <p:nvPr/>
        </p:nvPicPr>
        <p:blipFill>
          <a:blip r:embed="rId4"/>
          <a:srcRect/>
          <a:stretch>
            <a:fillRect/>
          </a:stretch>
        </p:blipFill>
        <p:spPr>
          <a:xfrm>
            <a:off x="4953000" y="1714500"/>
            <a:ext cx="2882900" cy="3169871"/>
          </a:xfrm>
          <a:prstGeom prst="rect">
            <a:avLst/>
          </a:prstGeom>
          <a:ln w="12700">
            <a:miter lim="400000"/>
          </a:ln>
        </p:spPr>
      </p:pic>
      <p:pic>
        <p:nvPicPr>
          <p:cNvPr id="220" name="HomeByHome_TM_CMYK_White.png" descr="HomeByHome_TM_CMYK_White.png"/>
          <p:cNvPicPr>
            <a:picLocks noChangeAspect="1"/>
          </p:cNvPicPr>
          <p:nvPr/>
        </p:nvPicPr>
        <p:blipFill>
          <a:blip r:embed="rId4"/>
          <a:srcRect/>
          <a:stretch>
            <a:fillRect/>
          </a:stretch>
        </p:blipFill>
        <p:spPr>
          <a:xfrm>
            <a:off x="1689100" y="5270500"/>
            <a:ext cx="2882900" cy="3169871"/>
          </a:xfrm>
          <a:prstGeom prst="rect">
            <a:avLst/>
          </a:prstGeom>
          <a:ln w="12700">
            <a:miter lim="400000"/>
          </a:ln>
        </p:spPr>
      </p:pic>
    </p:spTree>
    <p:extLst>
      <p:ext uri="{BB962C8B-B14F-4D97-AF65-F5344CB8AC3E}">
        <p14:creationId xmlns:p14="http://schemas.microsoft.com/office/powerpoint/2010/main" val="327032652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Home by Home copy 1">
    <p:bg>
      <p:bgPr>
        <a:solidFill>
          <a:srgbClr val="006A5B"/>
        </a:solidFill>
        <a:effectLst/>
      </p:bgPr>
    </p:bg>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29"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pic>
        <p:nvPicPr>
          <p:cNvPr id="230" name="Image" descr="Image"/>
          <p:cNvPicPr>
            <a:picLocks noChangeAspect="1"/>
          </p:cNvPicPr>
          <p:nvPr/>
        </p:nvPicPr>
        <p:blipFill>
          <a:blip r:embed="rId3"/>
          <a:stretch>
            <a:fillRect/>
          </a:stretch>
        </p:blipFill>
        <p:spPr>
          <a:xfrm>
            <a:off x="23011406" y="12444806"/>
            <a:ext cx="652299" cy="696015"/>
          </a:xfrm>
          <a:prstGeom prst="rect">
            <a:avLst/>
          </a:prstGeom>
          <a:ln w="12700">
            <a:miter lim="400000"/>
          </a:ln>
        </p:spPr>
      </p:pic>
      <p:sp>
        <p:nvSpPr>
          <p:cNvPr id="231" name="Every…"/>
          <p:cNvSpPr txBox="1">
            <a:spLocks noGrp="1"/>
          </p:cNvSpPr>
          <p:nvPr>
            <p:ph type="body" sz="quarter" idx="21" hasCustomPrompt="1"/>
          </p:nvPr>
        </p:nvSpPr>
        <p:spPr>
          <a:xfrm>
            <a:off x="18284156" y="7855901"/>
            <a:ext cx="4764943" cy="3910814"/>
          </a:xfrm>
          <a:prstGeom prst="rect">
            <a:avLst/>
          </a:prstGeom>
        </p:spPr>
        <p:txBody>
          <a:bodyPr anchor="ctr">
            <a:spAutoFit/>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Every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 godly home</a:t>
            </a:r>
          </a:p>
        </p:txBody>
      </p:sp>
      <p:pic>
        <p:nvPicPr>
          <p:cNvPr id="232" name="Icon_TM_RGB_White_Icon_White.png" descr="Icon_TM_RGB_White_Icon_White.png"/>
          <p:cNvPicPr>
            <a:picLocks noChangeAspect="1"/>
          </p:cNvPicPr>
          <p:nvPr/>
        </p:nvPicPr>
        <p:blipFill>
          <a:blip r:embed="rId4"/>
          <a:stretch>
            <a:fillRect/>
          </a:stretch>
        </p:blipFill>
        <p:spPr>
          <a:xfrm>
            <a:off x="22988305" y="12461065"/>
            <a:ext cx="698501" cy="663497"/>
          </a:xfrm>
          <a:prstGeom prst="rect">
            <a:avLst/>
          </a:prstGeom>
          <a:ln w="12700">
            <a:miter lim="400000"/>
          </a:ln>
        </p:spPr>
      </p:pic>
      <p:pic>
        <p:nvPicPr>
          <p:cNvPr id="233" name="HomeByHome_TM_CMYK_White.png" descr="HomeByHome_TM_CMYK_White.png"/>
          <p:cNvPicPr>
            <a:picLocks noChangeAspect="1"/>
          </p:cNvPicPr>
          <p:nvPr/>
        </p:nvPicPr>
        <p:blipFill>
          <a:blip r:embed="rId5"/>
          <a:srcRect/>
          <a:stretch>
            <a:fillRect/>
          </a:stretch>
        </p:blipFill>
        <p:spPr>
          <a:xfrm>
            <a:off x="1689100" y="1714500"/>
            <a:ext cx="2882900" cy="3169871"/>
          </a:xfrm>
          <a:prstGeom prst="rect">
            <a:avLst/>
          </a:prstGeom>
          <a:ln w="12700">
            <a:miter lim="400000"/>
          </a:ln>
        </p:spPr>
      </p:pic>
      <p:pic>
        <p:nvPicPr>
          <p:cNvPr id="234" name="HomeByHome_TM_CMYK_White.png" descr="HomeByHome_TM_CMYK_White.png"/>
          <p:cNvPicPr>
            <a:picLocks noChangeAspect="1"/>
          </p:cNvPicPr>
          <p:nvPr/>
        </p:nvPicPr>
        <p:blipFill>
          <a:blip r:embed="rId5"/>
          <a:srcRect/>
          <a:stretch>
            <a:fillRect/>
          </a:stretch>
        </p:blipFill>
        <p:spPr>
          <a:xfrm>
            <a:off x="4953000" y="1714500"/>
            <a:ext cx="2882900" cy="3169871"/>
          </a:xfrm>
          <a:prstGeom prst="rect">
            <a:avLst/>
          </a:prstGeom>
          <a:ln w="12700">
            <a:miter lim="400000"/>
          </a:ln>
        </p:spPr>
      </p:pic>
      <p:pic>
        <p:nvPicPr>
          <p:cNvPr id="235" name="HomeByHome_TM_CMYK_White.png" descr="HomeByHome_TM_CMYK_White.png"/>
          <p:cNvPicPr>
            <a:picLocks noChangeAspect="1"/>
          </p:cNvPicPr>
          <p:nvPr/>
        </p:nvPicPr>
        <p:blipFill>
          <a:blip r:embed="rId5"/>
          <a:srcRect/>
          <a:stretch>
            <a:fillRect/>
          </a:stretch>
        </p:blipFill>
        <p:spPr>
          <a:xfrm>
            <a:off x="1689100" y="5270500"/>
            <a:ext cx="2882900" cy="3169871"/>
          </a:xfrm>
          <a:prstGeom prst="rect">
            <a:avLst/>
          </a:prstGeom>
          <a:ln w="12700">
            <a:miter lim="400000"/>
          </a:ln>
        </p:spPr>
      </p:pic>
      <p:pic>
        <p:nvPicPr>
          <p:cNvPr id="236" name="HomeByHome_TM_CMYK_White.png" descr="HomeByHome_TM_CMYK_White.png"/>
          <p:cNvPicPr>
            <a:picLocks noChangeAspect="1"/>
          </p:cNvPicPr>
          <p:nvPr/>
        </p:nvPicPr>
        <p:blipFill>
          <a:blip r:embed="rId5"/>
          <a:srcRect/>
          <a:stretch>
            <a:fillRect/>
          </a:stretch>
        </p:blipFill>
        <p:spPr>
          <a:xfrm>
            <a:off x="8216900" y="1714500"/>
            <a:ext cx="2882900" cy="3169871"/>
          </a:xfrm>
          <a:prstGeom prst="rect">
            <a:avLst/>
          </a:prstGeom>
          <a:ln w="12700">
            <a:miter lim="400000"/>
          </a:ln>
        </p:spPr>
      </p:pic>
      <p:pic>
        <p:nvPicPr>
          <p:cNvPr id="237" name="HomeByHome_TM_CMYK_White.png" descr="HomeByHome_TM_CMYK_White.png"/>
          <p:cNvPicPr>
            <a:picLocks noChangeAspect="1"/>
          </p:cNvPicPr>
          <p:nvPr/>
        </p:nvPicPr>
        <p:blipFill>
          <a:blip r:embed="rId5"/>
          <a:srcRect/>
          <a:stretch>
            <a:fillRect/>
          </a:stretch>
        </p:blipFill>
        <p:spPr>
          <a:xfrm>
            <a:off x="4953000" y="5270500"/>
            <a:ext cx="2882900" cy="3169871"/>
          </a:xfrm>
          <a:prstGeom prst="rect">
            <a:avLst/>
          </a:prstGeom>
          <a:ln w="12700">
            <a:miter lim="400000"/>
          </a:ln>
        </p:spPr>
      </p:pic>
      <p:pic>
        <p:nvPicPr>
          <p:cNvPr id="238" name="HomeByHome_TM_CMYK_White.png" descr="HomeByHome_TM_CMYK_White.png"/>
          <p:cNvPicPr>
            <a:picLocks noChangeAspect="1"/>
          </p:cNvPicPr>
          <p:nvPr/>
        </p:nvPicPr>
        <p:blipFill>
          <a:blip r:embed="rId5"/>
          <a:srcRect/>
          <a:stretch>
            <a:fillRect/>
          </a:stretch>
        </p:blipFill>
        <p:spPr>
          <a:xfrm>
            <a:off x="1689100" y="8851900"/>
            <a:ext cx="2882900" cy="3169871"/>
          </a:xfrm>
          <a:prstGeom prst="rect">
            <a:avLst/>
          </a:prstGeom>
          <a:ln w="12700">
            <a:miter lim="400000"/>
          </a:ln>
        </p:spPr>
      </p:pic>
    </p:spTree>
    <p:extLst>
      <p:ext uri="{BB962C8B-B14F-4D97-AF65-F5344CB8AC3E}">
        <p14:creationId xmlns:p14="http://schemas.microsoft.com/office/powerpoint/2010/main" val="27077266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Image copy">
    <p:spTree>
      <p:nvGrpSpPr>
        <p:cNvPr id="1" name=""/>
        <p:cNvGrpSpPr/>
        <p:nvPr/>
      </p:nvGrpSpPr>
      <p:grpSpPr>
        <a:xfrm>
          <a:off x="0" y="0"/>
          <a:ext cx="0" cy="0"/>
          <a:chOff x="0" y="0"/>
          <a:chExt cx="0" cy="0"/>
        </a:xfrm>
      </p:grpSpPr>
      <p:pic>
        <p:nvPicPr>
          <p:cNvPr id="49" name="Screen Shot 2020-08-25 at 5.48.03 PM.png" descr="Screen Shot 2020-08-25 at 5.48.03 PM.png"/>
          <p:cNvPicPr>
            <a:picLocks noChangeAspect="1"/>
          </p:cNvPicPr>
          <p:nvPr/>
        </p:nvPicPr>
        <p:blipFill>
          <a:blip r:embed="rId2"/>
          <a:stretch>
            <a:fillRect/>
          </a:stretch>
        </p:blipFill>
        <p:spPr>
          <a:xfrm>
            <a:off x="-2528450" y="-187568"/>
            <a:ext cx="22886155" cy="15286892"/>
          </a:xfrm>
          <a:prstGeom prst="rect">
            <a:avLst/>
          </a:prstGeom>
          <a:ln w="12700">
            <a:miter lim="400000"/>
          </a:ln>
        </p:spPr>
      </p:pic>
      <p:sp>
        <p:nvSpPr>
          <p:cNvPr id="50" name="Rectangle"/>
          <p:cNvSpPr/>
          <p:nvPr/>
        </p:nvSpPr>
        <p:spPr>
          <a:xfrm rot="18900000">
            <a:off x="6248208" y="2929471"/>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51" name="FY21 Priorities"/>
          <p:cNvSpPr txBox="1">
            <a:spLocks noGrp="1"/>
          </p:cNvSpPr>
          <p:nvPr>
            <p:ph type="body" sz="quarter" idx="21"/>
          </p:nvPr>
        </p:nvSpPr>
        <p:spPr>
          <a:xfrm>
            <a:off x="8826500" y="12532462"/>
            <a:ext cx="6731000"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52" name="Insert Text Here"/>
          <p:cNvSpPr>
            <a:spLocks noGrp="1"/>
          </p:cNvSpPr>
          <p:nvPr>
            <p:ph type="body" sz="quarter" idx="22" hasCustomPrompt="1"/>
          </p:nvPr>
        </p:nvSpPr>
        <p:spPr>
          <a:xfrm>
            <a:off x="12435799" y="6642100"/>
            <a:ext cx="11219043" cy="1270000"/>
          </a:xfrm>
          <a:prstGeom prst="rect">
            <a:avLst/>
          </a:prstGeom>
          <a:solidFill>
            <a:srgbClr val="106A5A"/>
          </a:solidFill>
        </p:spPr>
        <p:txBody>
          <a:bodyPr vert="horz"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rPr dirty="0"/>
              <a:t>Insert Text Here</a:t>
            </a:r>
          </a:p>
        </p:txBody>
      </p:sp>
      <p:sp>
        <p:nvSpPr>
          <p:cNvPr id="53" name="Insert Text Here"/>
          <p:cNvSpPr>
            <a:spLocks noGrp="1"/>
          </p:cNvSpPr>
          <p:nvPr>
            <p:ph type="body" sz="quarter" idx="23"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54" name="Insert Text Here"/>
          <p:cNvSpPr>
            <a:spLocks noGrp="1"/>
          </p:cNvSpPr>
          <p:nvPr>
            <p:ph type="body" sz="quarter" idx="24"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5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Image copy 2">
    <p:spTree>
      <p:nvGrpSpPr>
        <p:cNvPr id="1" name=""/>
        <p:cNvGrpSpPr/>
        <p:nvPr/>
      </p:nvGrpSpPr>
      <p:grpSpPr>
        <a:xfrm>
          <a:off x="0" y="0"/>
          <a:ext cx="0" cy="0"/>
          <a:chOff x="0" y="0"/>
          <a:chExt cx="0" cy="0"/>
        </a:xfrm>
      </p:grpSpPr>
      <p:pic>
        <p:nvPicPr>
          <p:cNvPr id="63" name="Screen Shot 2020-08-25 at 10.37.52 AM_COMP.jpg" descr="Screen Shot 2020-08-25 at 10.37.52 AM_COMP.jpg"/>
          <p:cNvPicPr>
            <a:picLocks noChangeAspect="1"/>
          </p:cNvPicPr>
          <p:nvPr/>
        </p:nvPicPr>
        <p:blipFill>
          <a:blip r:embed="rId2"/>
          <a:stretch>
            <a:fillRect/>
          </a:stretch>
        </p:blipFill>
        <p:spPr>
          <a:xfrm>
            <a:off x="-5975375" y="-1477997"/>
            <a:ext cx="28329955" cy="15271194"/>
          </a:xfrm>
          <a:prstGeom prst="rect">
            <a:avLst/>
          </a:prstGeom>
          <a:ln w="12700">
            <a:miter lim="400000"/>
          </a:ln>
        </p:spPr>
      </p:pic>
      <p:sp>
        <p:nvSpPr>
          <p:cNvPr id="64"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65"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66"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7"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8"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9"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70"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Image copy 3">
    <p:spTree>
      <p:nvGrpSpPr>
        <p:cNvPr id="1" name=""/>
        <p:cNvGrpSpPr/>
        <p:nvPr/>
      </p:nvGrpSpPr>
      <p:grpSpPr>
        <a:xfrm>
          <a:off x="0" y="0"/>
          <a:ext cx="0" cy="0"/>
          <a:chOff x="0" y="0"/>
          <a:chExt cx="0" cy="0"/>
        </a:xfrm>
      </p:grpSpPr>
      <p:pic>
        <p:nvPicPr>
          <p:cNvPr id="78" name="elizabeth-tsung-BGLR0IIeYi4-unsplash.jpg" descr="elizabeth-tsung-BGLR0IIeYi4-unsplash.jpg"/>
          <p:cNvPicPr>
            <a:picLocks noChangeAspect="1"/>
          </p:cNvPicPr>
          <p:nvPr/>
        </p:nvPicPr>
        <p:blipFill>
          <a:blip r:embed="rId2"/>
          <a:stretch>
            <a:fillRect/>
          </a:stretch>
        </p:blipFill>
        <p:spPr>
          <a:xfrm>
            <a:off x="-4010645" y="-708013"/>
            <a:ext cx="24140414" cy="16093608"/>
          </a:xfrm>
          <a:prstGeom prst="rect">
            <a:avLst/>
          </a:prstGeom>
          <a:ln w="12700">
            <a:miter lim="400000"/>
          </a:ln>
        </p:spPr>
      </p:pic>
      <p:sp>
        <p:nvSpPr>
          <p:cNvPr id="79"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80"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81"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2"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3"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4"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8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Paragraph &amp; Image">
    <p:spTree>
      <p:nvGrpSpPr>
        <p:cNvPr id="1" name=""/>
        <p:cNvGrpSpPr/>
        <p:nvPr/>
      </p:nvGrpSpPr>
      <p:grpSpPr>
        <a:xfrm>
          <a:off x="0" y="0"/>
          <a:ext cx="0" cy="0"/>
          <a:chOff x="0" y="0"/>
          <a:chExt cx="0" cy="0"/>
        </a:xfrm>
      </p:grpSpPr>
      <p:sp>
        <p:nvSpPr>
          <p:cNvPr id="93"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94"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Paragraph &amp; Image copy">
    <p:spTree>
      <p:nvGrpSpPr>
        <p:cNvPr id="1" name=""/>
        <p:cNvGrpSpPr/>
        <p:nvPr/>
      </p:nvGrpSpPr>
      <p:grpSpPr>
        <a:xfrm>
          <a:off x="0" y="0"/>
          <a:ext cx="0" cy="0"/>
          <a:chOff x="0" y="0"/>
          <a:chExt cx="0" cy="0"/>
        </a:xfrm>
      </p:grpSpPr>
      <p:pic>
        <p:nvPicPr>
          <p:cNvPr id="102" name="iStock-965217542.jpg" descr="iStock-965217542.jpg"/>
          <p:cNvPicPr>
            <a:picLocks noChangeAspect="1"/>
          </p:cNvPicPr>
          <p:nvPr/>
        </p:nvPicPr>
        <p:blipFill>
          <a:blip r:embed="rId2"/>
          <a:stretch>
            <a:fillRect/>
          </a:stretch>
        </p:blipFill>
        <p:spPr>
          <a:xfrm>
            <a:off x="-5826307" y="-2790453"/>
            <a:ext cx="25963322" cy="17617609"/>
          </a:xfrm>
          <a:prstGeom prst="rect">
            <a:avLst/>
          </a:prstGeom>
          <a:ln w="12700">
            <a:miter lim="400000"/>
          </a:ln>
        </p:spPr>
      </p:pic>
      <p:sp>
        <p:nvSpPr>
          <p:cNvPr id="103"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104" name="Image" descr="Image"/>
          <p:cNvPicPr>
            <a:picLocks noChangeAspect="1"/>
          </p:cNvPicPr>
          <p:nvPr/>
        </p:nvPicPr>
        <p:blipFill>
          <a:blip r:embed="rId3">
            <a:alphaModFix amt="6877"/>
          </a:blip>
          <a:stretch>
            <a:fillRect/>
          </a:stretch>
        </p:blipFill>
        <p:spPr>
          <a:xfrm>
            <a:off x="17108120" y="-3053397"/>
            <a:ext cx="11498562" cy="10549115"/>
          </a:xfrm>
          <a:prstGeom prst="rect">
            <a:avLst/>
          </a:prstGeom>
          <a:ln w="12700">
            <a:miter lim="400000"/>
          </a:ln>
        </p:spPr>
      </p:pic>
      <p:sp>
        <p:nvSpPr>
          <p:cNvPr id="105"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nchor="t">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106"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07"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Image Alt">
    <p:spTree>
      <p:nvGrpSpPr>
        <p:cNvPr id="1" name=""/>
        <p:cNvGrpSpPr/>
        <p:nvPr/>
      </p:nvGrpSpPr>
      <p:grpSpPr>
        <a:xfrm>
          <a:off x="0" y="0"/>
          <a:ext cx="0" cy="0"/>
          <a:chOff x="0" y="0"/>
          <a:chExt cx="0" cy="0"/>
        </a:xfrm>
      </p:grpSpPr>
      <p:pic>
        <p:nvPicPr>
          <p:cNvPr id="115" name="Mother+Daughter_8.jpg" descr="Mother+Daughter_8.jpg"/>
          <p:cNvPicPr>
            <a:picLocks noChangeAspect="1"/>
          </p:cNvPicPr>
          <p:nvPr/>
        </p:nvPicPr>
        <p:blipFill>
          <a:blip r:embed="rId2"/>
          <a:stretch>
            <a:fillRect/>
          </a:stretch>
        </p:blipFill>
        <p:spPr>
          <a:xfrm>
            <a:off x="-5155750" y="-2569126"/>
            <a:ext cx="25270887" cy="16855485"/>
          </a:xfrm>
          <a:prstGeom prst="rect">
            <a:avLst/>
          </a:prstGeom>
          <a:ln w="12700">
            <a:miter lim="400000"/>
          </a:ln>
        </p:spPr>
      </p:pic>
      <p:sp>
        <p:nvSpPr>
          <p:cNvPr id="116"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17"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18"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19"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een Shot 2020-08-25 at 5.44.01 PM.png" descr="Screen Shot 2020-08-25 at 5.44.01 PM.png"/>
          <p:cNvPicPr>
            <a:picLocks noChangeAspect="1"/>
          </p:cNvPicPr>
          <p:nvPr userDrawn="1"/>
        </p:nvPicPr>
        <p:blipFill>
          <a:blip r:embed="rId16"/>
          <a:stretch>
            <a:fillRect/>
          </a:stretch>
        </p:blipFill>
        <p:spPr>
          <a:xfrm>
            <a:off x="-818309" y="-35669"/>
            <a:ext cx="21054767" cy="13928952"/>
          </a:xfrm>
          <a:prstGeom prst="rect">
            <a:avLst/>
          </a:prstGeom>
          <a:ln w="12700">
            <a:miter lim="400000"/>
          </a:ln>
        </p:spPr>
      </p:pic>
      <p:sp>
        <p:nvSpPr>
          <p:cNvPr id="3" name="Rectangle"/>
          <p:cNvSpPr/>
          <p:nvPr userDrawn="1"/>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4" name="Image" descr="Image"/>
          <p:cNvPicPr>
            <a:picLocks noChangeAspect="1"/>
          </p:cNvPicPr>
          <p:nvPr/>
        </p:nvPicPr>
        <p:blipFill>
          <a:blip r:embed="rId17">
            <a:alphaModFix amt="6877"/>
          </a:blip>
          <a:stretch>
            <a:fillRect/>
          </a:stretch>
        </p:blipFill>
        <p:spPr>
          <a:xfrm>
            <a:off x="17108120" y="-3053397"/>
            <a:ext cx="11498562" cy="10549115"/>
          </a:xfrm>
          <a:prstGeom prst="rect">
            <a:avLst/>
          </a:prstGeom>
          <a:ln w="12700">
            <a:miter lim="400000"/>
          </a:ln>
        </p:spPr>
      </p:pic>
      <p:pic>
        <p:nvPicPr>
          <p:cNvPr id="5" name="Icon_TM_RGB_Green_Icon_Green.png" descr="Icon_TM_RGB_Green_Icon_Green.png"/>
          <p:cNvPicPr>
            <a:picLocks noChangeAspect="1"/>
          </p:cNvPicPr>
          <p:nvPr/>
        </p:nvPicPr>
        <p:blipFill>
          <a:blip r:embed="rId18"/>
          <a:stretch>
            <a:fillRect/>
          </a:stretch>
        </p:blipFill>
        <p:spPr>
          <a:xfrm>
            <a:off x="22988305" y="12460307"/>
            <a:ext cx="698501" cy="665011"/>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5" r:id="rId12"/>
    <p:sldLayoutId id="2147483666" r:id="rId13"/>
    <p:sldLayoutId id="2147483667" r:id="rId14"/>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een Shot 2020-08-25 at 5.44.01 PM.png" descr="Screen Shot 2020-08-25 at 5.44.01 PM.png"/>
          <p:cNvPicPr>
            <a:picLocks noChangeAspect="1"/>
          </p:cNvPicPr>
          <p:nvPr userDrawn="1"/>
        </p:nvPicPr>
        <p:blipFill>
          <a:blip r:embed="rId21"/>
          <a:stretch>
            <a:fillRect/>
          </a:stretch>
        </p:blipFill>
        <p:spPr>
          <a:xfrm>
            <a:off x="-818309" y="-35669"/>
            <a:ext cx="21054767" cy="13928952"/>
          </a:xfrm>
          <a:prstGeom prst="rect">
            <a:avLst/>
          </a:prstGeom>
          <a:ln w="12700">
            <a:miter lim="400000"/>
          </a:ln>
        </p:spPr>
      </p:pic>
      <p:sp>
        <p:nvSpPr>
          <p:cNvPr id="3" name="Rectangle"/>
          <p:cNvSpPr/>
          <p:nvPr userDrawn="1"/>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4" name="Image" descr="Image"/>
          <p:cNvPicPr>
            <a:picLocks noChangeAspect="1"/>
          </p:cNvPicPr>
          <p:nvPr/>
        </p:nvPicPr>
        <p:blipFill>
          <a:blip r:embed="rId22">
            <a:alphaModFix amt="6877"/>
          </a:blip>
          <a:stretch>
            <a:fillRect/>
          </a:stretch>
        </p:blipFill>
        <p:spPr>
          <a:xfrm>
            <a:off x="17108120" y="-3053397"/>
            <a:ext cx="11498562" cy="10549115"/>
          </a:xfrm>
          <a:prstGeom prst="rect">
            <a:avLst/>
          </a:prstGeom>
          <a:ln w="12700">
            <a:miter lim="400000"/>
          </a:ln>
        </p:spPr>
      </p:pic>
      <p:pic>
        <p:nvPicPr>
          <p:cNvPr id="5" name="Icon_TM_RGB_Green_Icon_Green.png" descr="Icon_TM_RGB_Green_Icon_Green.png"/>
          <p:cNvPicPr>
            <a:picLocks noChangeAspect="1"/>
          </p:cNvPicPr>
          <p:nvPr/>
        </p:nvPicPr>
        <p:blipFill>
          <a:blip r:embed="rId23"/>
          <a:stretch>
            <a:fillRect/>
          </a:stretch>
        </p:blipFill>
        <p:spPr>
          <a:xfrm>
            <a:off x="22988305" y="12460307"/>
            <a:ext cx="698501" cy="665011"/>
          </a:xfrm>
          <a:prstGeom prst="rect">
            <a:avLst/>
          </a:prstGeom>
          <a:ln w="12700">
            <a:miter lim="400000"/>
          </a:ln>
        </p:spPr>
      </p:pic>
    </p:spTree>
    <p:extLst>
      <p:ext uri="{BB962C8B-B14F-4D97-AF65-F5344CB8AC3E}">
        <p14:creationId xmlns:p14="http://schemas.microsoft.com/office/powerpoint/2010/main" val="3080749977"/>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hyperlink" Target="http://volunteer.familylife.com/gcresourc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resentation title"/>
          <p:cNvSpPr txBox="1">
            <a:spLocks noGrp="1"/>
          </p:cNvSpPr>
          <p:nvPr>
            <p:ph type="body" idx="21"/>
          </p:nvPr>
        </p:nvSpPr>
        <p:spPr>
          <a:xfrm>
            <a:off x="851415" y="11346121"/>
            <a:ext cx="16074314" cy="861774"/>
          </a:xfrm>
          <a:prstGeom prst="rect">
            <a:avLst/>
          </a:prstGeom>
        </p:spPr>
        <p:txBody>
          <a:bodyPr/>
          <a:lstStyle/>
          <a:p>
            <a:r>
              <a:rPr lang="en-US" sz="5000" dirty="0"/>
              <a:t>Coaching Group Coordinators</a:t>
            </a:r>
            <a:endParaRPr sz="5000" dirty="0"/>
          </a:p>
        </p:txBody>
      </p:sp>
      <p:sp>
        <p:nvSpPr>
          <p:cNvPr id="2" name="TextBox 1">
            <a:extLst>
              <a:ext uri="{FF2B5EF4-FFF2-40B4-BE49-F238E27FC236}">
                <a16:creationId xmlns:a16="http://schemas.microsoft.com/office/drawing/2014/main" id="{350C8571-F30E-4A4E-A305-675E460CD7E8}"/>
              </a:ext>
            </a:extLst>
          </p:cNvPr>
          <p:cNvSpPr txBox="1"/>
          <p:nvPr/>
        </p:nvSpPr>
        <p:spPr>
          <a:xfrm>
            <a:off x="1045029" y="12316630"/>
            <a:ext cx="1198050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1" u="none" strike="noStrike" cap="all" spc="934" normalizeH="0" baseline="0" dirty="0">
                <a:ln>
                  <a:noFill/>
                </a:ln>
                <a:solidFill>
                  <a:srgbClr val="FFFFFF"/>
                </a:solidFill>
                <a:effectLst/>
                <a:uFillTx/>
                <a:latin typeface="Roboto Regular"/>
                <a:ea typeface="Roboto Regular"/>
                <a:cs typeface="Roboto Regular"/>
                <a:sym typeface="Roboto Regular"/>
              </a:rPr>
              <a:t>calling group coordinators to effective action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FY21 Priorities"/>
          <p:cNvSpPr txBox="1">
            <a:spLocks noGrp="1"/>
          </p:cNvSpPr>
          <p:nvPr>
            <p:ph type="body" idx="21"/>
          </p:nvPr>
        </p:nvSpPr>
        <p:spPr>
          <a:xfrm>
            <a:off x="8826500" y="12532462"/>
            <a:ext cx="7388818" cy="507831"/>
          </a:xfrm>
          <a:prstGeom prst="rect">
            <a:avLst/>
          </a:prstGeom>
        </p:spPr>
        <p:txBody>
          <a:bodyPr/>
          <a:lstStyle/>
          <a:p>
            <a:r>
              <a:rPr lang="en-US" dirty="0"/>
              <a:t>After the Call Tips</a:t>
            </a:r>
            <a:endParaRPr dirty="0"/>
          </a:p>
        </p:txBody>
      </p:sp>
      <p:sp>
        <p:nvSpPr>
          <p:cNvPr id="268" name="Insert Text Here"/>
          <p:cNvSpPr>
            <a:spLocks noGrp="1"/>
          </p:cNvSpPr>
          <p:nvPr>
            <p:ph type="body" idx="23"/>
          </p:nvPr>
        </p:nvSpPr>
        <p:spPr>
          <a:prstGeom prst="rect">
            <a:avLst/>
          </a:prstGeom>
        </p:spPr>
        <p:txBody>
          <a:bodyPr/>
          <a:lstStyle/>
          <a:p>
            <a:r>
              <a:rPr lang="en-US" dirty="0"/>
              <a:t>Email After Conversation or Left Message</a:t>
            </a:r>
          </a:p>
        </p:txBody>
      </p:sp>
      <p:sp>
        <p:nvSpPr>
          <p:cNvPr id="269" name="Insert Text Here"/>
          <p:cNvSpPr>
            <a:spLocks noGrp="1"/>
          </p:cNvSpPr>
          <p:nvPr>
            <p:ph type="body" idx="24"/>
          </p:nvPr>
        </p:nvSpPr>
        <p:spPr>
          <a:prstGeom prst="rect">
            <a:avLst/>
          </a:prstGeom>
        </p:spPr>
        <p:txBody>
          <a:bodyPr/>
          <a:lstStyle/>
          <a:p>
            <a:r>
              <a:rPr lang="en-US" dirty="0"/>
              <a:t>Enter Information in notes</a:t>
            </a:r>
          </a:p>
        </p:txBody>
      </p:sp>
      <p:sp>
        <p:nvSpPr>
          <p:cNvPr id="270" name="Insert Text Here"/>
          <p:cNvSpPr>
            <a:spLocks noGrp="1"/>
          </p:cNvSpPr>
          <p:nvPr>
            <p:ph type="body" idx="25"/>
          </p:nvPr>
        </p:nvSpPr>
        <p:spPr>
          <a:prstGeom prst="rect">
            <a:avLst/>
          </a:prstGeom>
        </p:spPr>
        <p:txBody>
          <a:bodyPr/>
          <a:lstStyle/>
          <a:p>
            <a:r>
              <a:rPr lang="en-US" dirty="0"/>
              <a:t>Go to next number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p:cNvSpPr txBox="1">
            <a:spLocks noGrp="1"/>
          </p:cNvSpPr>
          <p:nvPr>
            <p:ph type="body" idx="21"/>
          </p:nvPr>
        </p:nvSpPr>
        <p:spPr>
          <a:xfrm>
            <a:off x="12041183" y="8252893"/>
            <a:ext cx="10931034" cy="1297728"/>
          </a:xfrm>
          <a:prstGeom prst="rect">
            <a:avLst/>
          </a:prstGeom>
        </p:spPr>
        <p:txBody>
          <a:bodyPr/>
          <a:lstStyle/>
          <a:p>
            <a:r>
              <a:rPr lang="en-US" dirty="0"/>
              <a:t>Activity</a:t>
            </a:r>
            <a:endParaRPr dirty="0"/>
          </a:p>
        </p:txBody>
      </p:sp>
      <p:sp>
        <p:nvSpPr>
          <p:cNvPr id="253" name="Point 1…"/>
          <p:cNvSpPr txBox="1">
            <a:spLocks noGrp="1"/>
          </p:cNvSpPr>
          <p:nvPr>
            <p:ph type="body" idx="22"/>
          </p:nvPr>
        </p:nvSpPr>
        <p:spPr>
          <a:xfrm>
            <a:off x="12041183" y="9814508"/>
            <a:ext cx="10969172" cy="3195747"/>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Review the tips</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Pick 2-3 tips you want to focus upon. Write them on the side of your packet.</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You will incorporate them in another exercise.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9828905" y="5099498"/>
            <a:ext cx="10109766" cy="5452775"/>
          </a:xfrm>
          <a:prstGeom prst="rect">
            <a:avLst/>
          </a:prstGeom>
        </p:spPr>
        <p:txBody>
          <a:bodyPr/>
          <a:lstStyle/>
          <a:p>
            <a:pPr marL="457200" indent="-457200" algn="l">
              <a:lnSpc>
                <a:spcPct val="100000"/>
              </a:lnSpc>
              <a:buFont typeface="Arial" panose="020B0604020202020204" pitchFamily="34" charset="0"/>
              <a:buChar char="•"/>
            </a:pPr>
            <a:r>
              <a:rPr lang="en-US" sz="4500" dirty="0"/>
              <a:t>Review Conversation Outlines</a:t>
            </a:r>
          </a:p>
          <a:p>
            <a:pPr marL="1841500" lvl="1" indent="-571500">
              <a:buFont typeface="Wingdings" panose="05000000000000000000" pitchFamily="2" charset="2"/>
              <a:buChar char="§"/>
            </a:pPr>
            <a:r>
              <a:rPr lang="en-US" sz="3500" spc="-125" dirty="0">
                <a:solidFill>
                  <a:srgbClr val="106A5A"/>
                </a:solidFill>
                <a:latin typeface="Roboto Regular"/>
                <a:sym typeface="Roboto Regular"/>
              </a:rPr>
              <a:t>Pick 1st Conversation</a:t>
            </a:r>
          </a:p>
          <a:p>
            <a:pPr marL="1841500" lvl="1" indent="-571500">
              <a:buFont typeface="Wingdings" panose="05000000000000000000" pitchFamily="2" charset="2"/>
              <a:buChar char="§"/>
            </a:pPr>
            <a:r>
              <a:rPr lang="en-US" sz="3500" spc="-125" dirty="0">
                <a:solidFill>
                  <a:srgbClr val="106A5A"/>
                </a:solidFill>
                <a:latin typeface="Roboto Regular"/>
                <a:sym typeface="Roboto Regular"/>
              </a:rPr>
              <a:t>Identify Key conversation points with group</a:t>
            </a:r>
          </a:p>
          <a:p>
            <a:pPr marL="457200" indent="-457200" algn="l">
              <a:lnSpc>
                <a:spcPct val="100000"/>
              </a:lnSpc>
              <a:buFont typeface="Arial" panose="020B0604020202020204" pitchFamily="34" charset="0"/>
              <a:buChar char="•"/>
            </a:pPr>
            <a:endParaRPr lang="en-US" sz="4500" dirty="0"/>
          </a:p>
          <a:p>
            <a:pPr marL="457200" indent="-457200" algn="l">
              <a:lnSpc>
                <a:spcPct val="100000"/>
              </a:lnSpc>
              <a:buFont typeface="Arial" panose="020B0604020202020204" pitchFamily="34" charset="0"/>
              <a:buChar char="•"/>
            </a:pPr>
            <a:r>
              <a:rPr lang="en-US" sz="4500" dirty="0"/>
              <a:t>Example Conversation</a:t>
            </a:r>
          </a:p>
          <a:p>
            <a:pPr marL="457200" indent="-457200" algn="l">
              <a:lnSpc>
                <a:spcPct val="100000"/>
              </a:lnSpc>
              <a:buFont typeface="Arial" panose="020B0604020202020204" pitchFamily="34" charset="0"/>
              <a:buChar char="•"/>
            </a:pPr>
            <a:endParaRPr lang="en-US" sz="4500" dirty="0"/>
          </a:p>
        </p:txBody>
      </p:sp>
      <p:sp>
        <p:nvSpPr>
          <p:cNvPr id="298" name="Our PURPOSE"/>
          <p:cNvSpPr txBox="1">
            <a:spLocks noGrp="1"/>
          </p:cNvSpPr>
          <p:nvPr>
            <p:ph type="body" idx="23"/>
          </p:nvPr>
        </p:nvSpPr>
        <p:spPr>
          <a:xfrm>
            <a:off x="11644482" y="3462388"/>
            <a:ext cx="6844373" cy="938719"/>
          </a:xfrm>
          <a:prstGeom prst="rect">
            <a:avLst/>
          </a:prstGeom>
        </p:spPr>
        <p:txBody>
          <a:bodyPr/>
          <a:lstStyle/>
          <a:p>
            <a:pPr algn="ctr"/>
            <a:r>
              <a:rPr lang="en-US" sz="5500" dirty="0"/>
              <a:t>Group Activity</a:t>
            </a:r>
            <a:endParaRPr sz="4000" dirty="0"/>
          </a:p>
        </p:txBody>
      </p:sp>
    </p:spTree>
    <p:extLst>
      <p:ext uri="{BB962C8B-B14F-4D97-AF65-F5344CB8AC3E}">
        <p14:creationId xmlns:p14="http://schemas.microsoft.com/office/powerpoint/2010/main" val="37256632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opy goes here copy goes here copy goes here copy goes here copy goes here copy goes here copy goes here copy goes here copy goes here copy goes here copy goes here copy goes here"/>
          <p:cNvSpPr>
            <a:spLocks noGrp="1"/>
          </p:cNvSpPr>
          <p:nvPr>
            <p:ph type="body" idx="21"/>
          </p:nvPr>
        </p:nvSpPr>
        <p:spPr>
          <a:xfrm>
            <a:off x="12814300" y="9334300"/>
            <a:ext cx="10205301" cy="3394519"/>
          </a:xfrm>
          <a:prstGeom prst="rect">
            <a:avLst/>
          </a:prstGeom>
        </p:spPr>
        <p:txBody>
          <a:bodyPr/>
          <a:lstStyle/>
          <a:p>
            <a:pPr marL="571500" indent="-571500">
              <a:buFont typeface="Arial" panose="020B0604020202020204" pitchFamily="34" charset="0"/>
              <a:buChar char="•"/>
            </a:pPr>
            <a:r>
              <a:rPr lang="en-US" dirty="0"/>
              <a:t>Pick a partner</a:t>
            </a:r>
          </a:p>
          <a:p>
            <a:pPr marL="571500" indent="-571500">
              <a:buFont typeface="Arial" panose="020B0604020202020204" pitchFamily="34" charset="0"/>
              <a:buChar char="•"/>
            </a:pPr>
            <a:r>
              <a:rPr lang="en-US" dirty="0"/>
              <a:t>Each person take turns being the coach and the Group Coordinator using Script 1(repeat exercise).</a:t>
            </a:r>
          </a:p>
        </p:txBody>
      </p:sp>
      <p:sp>
        <p:nvSpPr>
          <p:cNvPr id="276" name="Title"/>
          <p:cNvSpPr>
            <a:spLocks noGrp="1"/>
          </p:cNvSpPr>
          <p:nvPr>
            <p:ph type="body" idx="22"/>
          </p:nvPr>
        </p:nvSpPr>
        <p:spPr>
          <a:xfrm>
            <a:off x="12814300" y="7950200"/>
            <a:ext cx="10923114" cy="1297728"/>
          </a:xfrm>
          <a:prstGeom prst="rect">
            <a:avLst/>
          </a:prstGeom>
        </p:spPr>
        <p:txBody>
          <a:bodyPr/>
          <a:lstStyle/>
          <a:p>
            <a:r>
              <a:rPr lang="en-US" dirty="0"/>
              <a:t>Activity</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9716019" y="5410102"/>
            <a:ext cx="10701297" cy="4401205"/>
          </a:xfrm>
          <a:prstGeom prst="rect">
            <a:avLst/>
          </a:prstGeom>
        </p:spPr>
        <p:txBody>
          <a:bodyPr/>
          <a:lstStyle/>
          <a:p>
            <a:pPr algn="l">
              <a:lnSpc>
                <a:spcPct val="100000"/>
              </a:lnSpc>
            </a:pPr>
            <a:r>
              <a:rPr lang="en-US" dirty="0"/>
              <a:t>Activity:</a:t>
            </a:r>
          </a:p>
          <a:p>
            <a:pPr algn="l">
              <a:lnSpc>
                <a:spcPct val="100000"/>
              </a:lnSpc>
            </a:pPr>
            <a:endParaRPr lang="en-US" dirty="0"/>
          </a:p>
          <a:p>
            <a:pPr marL="1371600" lvl="1" indent="-914400">
              <a:spcBef>
                <a:spcPts val="0"/>
              </a:spcBef>
              <a:buFont typeface="+mj-lt"/>
              <a:buAutoNum type="arabicPeriod"/>
            </a:pPr>
            <a:r>
              <a:rPr lang="en-US" sz="4500" spc="-125" dirty="0">
                <a:solidFill>
                  <a:srgbClr val="106A5A"/>
                </a:solidFill>
                <a:latin typeface="Roboto Regular"/>
                <a:sym typeface="Roboto Regular"/>
              </a:rPr>
              <a:t>Review Leaving Message Templates</a:t>
            </a:r>
          </a:p>
          <a:p>
            <a:pPr marL="1371600" lvl="1" indent="-914400">
              <a:spcBef>
                <a:spcPts val="0"/>
              </a:spcBef>
              <a:buFont typeface="+mj-lt"/>
              <a:buAutoNum type="arabicPeriod"/>
            </a:pPr>
            <a:r>
              <a:rPr lang="en-US" sz="4500" spc="-125" dirty="0">
                <a:solidFill>
                  <a:srgbClr val="106A5A"/>
                </a:solidFill>
                <a:latin typeface="Roboto Regular"/>
                <a:sym typeface="Roboto Regular"/>
              </a:rPr>
              <a:t>Make Changes as Needed</a:t>
            </a:r>
          </a:p>
          <a:p>
            <a:pPr marL="1371600" lvl="1" indent="-914400">
              <a:spcBef>
                <a:spcPts val="0"/>
              </a:spcBef>
              <a:buFont typeface="+mj-lt"/>
              <a:buAutoNum type="arabicPeriod"/>
            </a:pPr>
            <a:r>
              <a:rPr lang="en-US" sz="4500" spc="-125" dirty="0">
                <a:solidFill>
                  <a:srgbClr val="106A5A"/>
                </a:solidFill>
                <a:latin typeface="Roboto Regular"/>
                <a:sym typeface="Roboto Regular"/>
              </a:rPr>
              <a:t>Practice with a Partner</a:t>
            </a:r>
          </a:p>
          <a:p>
            <a:pPr marL="1371600" lvl="1" indent="-914400">
              <a:spcBef>
                <a:spcPts val="0"/>
              </a:spcBef>
              <a:buFont typeface="+mj-lt"/>
              <a:buAutoNum type="arabicPeriod"/>
            </a:pPr>
            <a:r>
              <a:rPr lang="en-US" sz="4500" spc="-125" dirty="0">
                <a:solidFill>
                  <a:srgbClr val="106A5A"/>
                </a:solidFill>
                <a:latin typeface="Roboto Regular"/>
                <a:sym typeface="Roboto Regular"/>
              </a:rPr>
              <a:t>Practice being concise</a:t>
            </a:r>
          </a:p>
        </p:txBody>
      </p:sp>
      <p:sp>
        <p:nvSpPr>
          <p:cNvPr id="298" name="Our PURPOSE"/>
          <p:cNvSpPr txBox="1">
            <a:spLocks noGrp="1"/>
          </p:cNvSpPr>
          <p:nvPr>
            <p:ph type="body" idx="23"/>
          </p:nvPr>
        </p:nvSpPr>
        <p:spPr>
          <a:xfrm>
            <a:off x="8835091" y="3462387"/>
            <a:ext cx="12463155" cy="938719"/>
          </a:xfrm>
          <a:prstGeom prst="rect">
            <a:avLst/>
          </a:prstGeom>
        </p:spPr>
        <p:txBody>
          <a:bodyPr/>
          <a:lstStyle/>
          <a:p>
            <a:pPr algn="ctr"/>
            <a:r>
              <a:rPr lang="en-US" sz="5500" dirty="0"/>
              <a:t>Leave an Effective Message</a:t>
            </a:r>
            <a:endParaRPr sz="4000" dirty="0"/>
          </a:p>
        </p:txBody>
      </p:sp>
    </p:spTree>
    <p:extLst>
      <p:ext uri="{BB962C8B-B14F-4D97-AF65-F5344CB8AC3E}">
        <p14:creationId xmlns:p14="http://schemas.microsoft.com/office/powerpoint/2010/main" val="300305712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oint 1…"/>
          <p:cNvSpPr>
            <a:spLocks noGrp="1"/>
          </p:cNvSpPr>
          <p:nvPr>
            <p:ph type="body" idx="21"/>
          </p:nvPr>
        </p:nvSpPr>
        <p:spPr>
          <a:xfrm>
            <a:off x="13578766" y="8373813"/>
            <a:ext cx="8731410" cy="2580194"/>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Reference phone message</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Will call again</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Encourage</a:t>
            </a:r>
            <a:endParaRPr dirty="0"/>
          </a:p>
        </p:txBody>
      </p:sp>
      <p:sp>
        <p:nvSpPr>
          <p:cNvPr id="282" name="Title"/>
          <p:cNvSpPr>
            <a:spLocks noGrp="1"/>
          </p:cNvSpPr>
          <p:nvPr>
            <p:ph type="body" idx="22"/>
          </p:nvPr>
        </p:nvSpPr>
        <p:spPr>
          <a:xfrm>
            <a:off x="13578766" y="6706443"/>
            <a:ext cx="10805234" cy="1438770"/>
          </a:xfrm>
          <a:prstGeom prst="rect">
            <a:avLst/>
          </a:prstGeom>
        </p:spPr>
        <p:txBody>
          <a:bodyPr/>
          <a:lstStyle/>
          <a:p>
            <a:r>
              <a:rPr lang="en-US" sz="5000" dirty="0"/>
              <a:t>Email Follow-Up After Leaving Message</a:t>
            </a:r>
            <a:endParaRPr sz="50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8389644" y="5426839"/>
            <a:ext cx="13354050" cy="2862322"/>
          </a:xfrm>
          <a:prstGeom prst="rect">
            <a:avLst/>
          </a:prstGeom>
        </p:spPr>
        <p:txBody>
          <a:bodyPr/>
          <a:lstStyle/>
          <a:p>
            <a:pPr marL="457200" indent="-457200" algn="l">
              <a:lnSpc>
                <a:spcPct val="100000"/>
              </a:lnSpc>
              <a:buFont typeface="Arial" panose="020B0604020202020204" pitchFamily="34" charset="0"/>
              <a:buChar char="•"/>
            </a:pPr>
            <a:r>
              <a:rPr lang="en-US" sz="4500" dirty="0"/>
              <a:t>Use for Inviting</a:t>
            </a:r>
          </a:p>
          <a:p>
            <a:pPr marL="457200" indent="-457200" algn="l">
              <a:lnSpc>
                <a:spcPct val="100000"/>
              </a:lnSpc>
              <a:buFont typeface="Arial" panose="020B0604020202020204" pitchFamily="34" charset="0"/>
              <a:buChar char="•"/>
            </a:pPr>
            <a:r>
              <a:rPr lang="en-US" sz="4500" dirty="0"/>
              <a:t>Inform people of upcoming event(s)</a:t>
            </a:r>
          </a:p>
          <a:p>
            <a:pPr marL="457200" indent="-457200" algn="l">
              <a:lnSpc>
                <a:spcPct val="100000"/>
              </a:lnSpc>
              <a:buFont typeface="Arial" panose="020B0604020202020204" pitchFamily="34" charset="0"/>
              <a:buChar char="•"/>
            </a:pPr>
            <a:r>
              <a:rPr lang="en-US" sz="4500" dirty="0"/>
              <a:t>Encourage calls</a:t>
            </a:r>
          </a:p>
          <a:p>
            <a:pPr marL="457200" indent="-457200" algn="l">
              <a:lnSpc>
                <a:spcPct val="100000"/>
              </a:lnSpc>
              <a:buFont typeface="Arial" panose="020B0604020202020204" pitchFamily="34" charset="0"/>
              <a:buChar char="•"/>
            </a:pPr>
            <a:r>
              <a:rPr lang="en-US" sz="4500" dirty="0"/>
              <a:t>Encourage hallway conversation</a:t>
            </a:r>
          </a:p>
        </p:txBody>
      </p:sp>
      <p:sp>
        <p:nvSpPr>
          <p:cNvPr id="298" name="Our PURPOSE"/>
          <p:cNvSpPr txBox="1">
            <a:spLocks noGrp="1"/>
          </p:cNvSpPr>
          <p:nvPr>
            <p:ph type="body" idx="23"/>
          </p:nvPr>
        </p:nvSpPr>
        <p:spPr>
          <a:xfrm>
            <a:off x="9174927" y="3625219"/>
            <a:ext cx="11783483" cy="938719"/>
          </a:xfrm>
          <a:prstGeom prst="rect">
            <a:avLst/>
          </a:prstGeom>
        </p:spPr>
        <p:txBody>
          <a:bodyPr/>
          <a:lstStyle/>
          <a:p>
            <a:r>
              <a:rPr lang="es-ES" sz="5500" dirty="0"/>
              <a:t>Social Media Tips for GC’s</a:t>
            </a:r>
            <a:endParaRPr sz="5500" dirty="0"/>
          </a:p>
        </p:txBody>
      </p:sp>
    </p:spTree>
    <p:extLst>
      <p:ext uri="{BB962C8B-B14F-4D97-AF65-F5344CB8AC3E}">
        <p14:creationId xmlns:p14="http://schemas.microsoft.com/office/powerpoint/2010/main" val="1445082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opy goes here copy goes here copy goes here copy goes here copy goes here copy goes here copy goes here copy goes here copy goes here copy goes here copy goes here copy goes here"/>
          <p:cNvSpPr>
            <a:spLocks noGrp="1"/>
          </p:cNvSpPr>
          <p:nvPr>
            <p:ph type="body" idx="21"/>
          </p:nvPr>
        </p:nvSpPr>
        <p:spPr>
          <a:xfrm>
            <a:off x="12814300" y="9334300"/>
            <a:ext cx="10205301" cy="1701748"/>
          </a:xfrm>
          <a:prstGeom prst="rect">
            <a:avLst/>
          </a:prstGeom>
        </p:spPr>
        <p:txBody>
          <a:bodyPr/>
          <a:lstStyle/>
          <a:p>
            <a:r>
              <a:rPr lang="en-US" dirty="0"/>
              <a:t>Review Materials</a:t>
            </a:r>
          </a:p>
          <a:p>
            <a:r>
              <a:rPr lang="en-US" dirty="0"/>
              <a:t>Review Online Ordering</a:t>
            </a:r>
          </a:p>
        </p:txBody>
      </p:sp>
      <p:sp>
        <p:nvSpPr>
          <p:cNvPr id="273" name="Title"/>
          <p:cNvSpPr>
            <a:spLocks noGrp="1"/>
          </p:cNvSpPr>
          <p:nvPr>
            <p:ph type="body" idx="22"/>
          </p:nvPr>
        </p:nvSpPr>
        <p:spPr>
          <a:xfrm>
            <a:off x="12814300" y="7950200"/>
            <a:ext cx="10923114" cy="1297728"/>
          </a:xfrm>
          <a:prstGeom prst="rect">
            <a:avLst/>
          </a:prstGeom>
        </p:spPr>
        <p:txBody>
          <a:bodyPr/>
          <a:lstStyle/>
          <a:p>
            <a:r>
              <a:rPr lang="en-US" dirty="0"/>
              <a:t>WTR Invitational Resources</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oint 1…"/>
          <p:cNvSpPr>
            <a:spLocks noGrp="1"/>
          </p:cNvSpPr>
          <p:nvPr>
            <p:ph type="body" idx="21"/>
          </p:nvPr>
        </p:nvSpPr>
        <p:spPr>
          <a:xfrm>
            <a:off x="13632106" y="8038091"/>
            <a:ext cx="10325174" cy="3785652"/>
          </a:xfrm>
          <a:prstGeom prst="rect">
            <a:avLst/>
          </a:prstGeom>
        </p:spPr>
        <p:txBody>
          <a:bodyPr/>
          <a:lstStyle/>
          <a:p>
            <a:pPr>
              <a:spcBef>
                <a:spcPts val="1200"/>
              </a:spcBef>
            </a:pPr>
            <a:r>
              <a:rPr lang="en-US" sz="4000" dirty="0"/>
              <a:t>I’m not sure why you are calling me…</a:t>
            </a:r>
          </a:p>
          <a:p>
            <a:pPr>
              <a:spcBef>
                <a:spcPts val="1200"/>
              </a:spcBef>
            </a:pPr>
            <a:r>
              <a:rPr lang="en-US" sz="4000" dirty="0"/>
              <a:t>That’s my spouses deal.</a:t>
            </a:r>
          </a:p>
          <a:p>
            <a:pPr>
              <a:spcBef>
                <a:spcPts val="1200"/>
              </a:spcBef>
            </a:pPr>
            <a:r>
              <a:rPr lang="en-US" sz="4000" dirty="0"/>
              <a:t>Nobody is signing up</a:t>
            </a:r>
          </a:p>
          <a:p>
            <a:pPr>
              <a:spcBef>
                <a:spcPts val="1200"/>
              </a:spcBef>
            </a:pPr>
            <a:r>
              <a:rPr lang="en-US" sz="4000" dirty="0"/>
              <a:t>We can’t go so we will invite next year.</a:t>
            </a:r>
          </a:p>
          <a:p>
            <a:pPr>
              <a:spcBef>
                <a:spcPts val="1200"/>
              </a:spcBef>
            </a:pPr>
            <a:r>
              <a:rPr lang="en-US" sz="4000" dirty="0"/>
              <a:t>We’re going to have to back out this year.</a:t>
            </a:r>
          </a:p>
        </p:txBody>
      </p:sp>
      <p:sp>
        <p:nvSpPr>
          <p:cNvPr id="279" name="Title"/>
          <p:cNvSpPr>
            <a:spLocks noGrp="1"/>
          </p:cNvSpPr>
          <p:nvPr>
            <p:ph type="body" idx="22"/>
          </p:nvPr>
        </p:nvSpPr>
        <p:spPr>
          <a:xfrm>
            <a:off x="13632106" y="6706443"/>
            <a:ext cx="11033834" cy="2557751"/>
          </a:xfrm>
          <a:prstGeom prst="rect">
            <a:avLst/>
          </a:prstGeom>
        </p:spPr>
        <p:txBody>
          <a:bodyPr/>
          <a:lstStyle/>
          <a:p>
            <a:r>
              <a:rPr lang="en-US" sz="5500" dirty="0"/>
              <a:t>Coaching Conversation Challenges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title"/>
          <p:cNvSpPr txBox="1">
            <a:spLocks noGrp="1"/>
          </p:cNvSpPr>
          <p:nvPr>
            <p:ph type="body" idx="21"/>
          </p:nvPr>
        </p:nvSpPr>
        <p:spPr>
          <a:xfrm>
            <a:off x="1140340" y="12088875"/>
            <a:ext cx="9169418" cy="861774"/>
          </a:xfrm>
          <a:prstGeom prst="rect">
            <a:avLst/>
          </a:prstGeom>
        </p:spPr>
        <p:txBody>
          <a:bodyPr/>
          <a:lstStyle/>
          <a:p>
            <a:r>
              <a:rPr lang="en-US" sz="5000" dirty="0"/>
              <a:t>Google sheets Review</a:t>
            </a:r>
            <a:endParaRPr sz="5000" dirty="0"/>
          </a:p>
        </p:txBody>
      </p:sp>
    </p:spTree>
    <p:extLst>
      <p:ext uri="{BB962C8B-B14F-4D97-AF65-F5344CB8AC3E}">
        <p14:creationId xmlns:p14="http://schemas.microsoft.com/office/powerpoint/2010/main" val="12297727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ection title"/>
          <p:cNvSpPr txBox="1">
            <a:spLocks noGrp="1"/>
          </p:cNvSpPr>
          <p:nvPr>
            <p:ph type="body" idx="21"/>
          </p:nvPr>
        </p:nvSpPr>
        <p:spPr>
          <a:xfrm>
            <a:off x="1079077" y="2255839"/>
            <a:ext cx="22225846" cy="1441252"/>
          </a:xfrm>
          <a:prstGeom prst="rect">
            <a:avLst/>
          </a:prstGeom>
        </p:spPr>
        <p:txBody>
          <a:bodyPr/>
          <a:lstStyle/>
          <a:p>
            <a:r>
              <a:rPr lang="en-US" dirty="0"/>
              <a:t>Pre Assignment</a:t>
            </a:r>
            <a:endParaRPr dirty="0"/>
          </a:p>
        </p:txBody>
      </p:sp>
      <p:sp>
        <p:nvSpPr>
          <p:cNvPr id="2" name="TextBox 1">
            <a:extLst>
              <a:ext uri="{FF2B5EF4-FFF2-40B4-BE49-F238E27FC236}">
                <a16:creationId xmlns:a16="http://schemas.microsoft.com/office/drawing/2014/main" id="{863F601A-1489-47B1-9FF0-5D8AF42A0C31}"/>
              </a:ext>
            </a:extLst>
          </p:cNvPr>
          <p:cNvSpPr txBox="1"/>
          <p:nvPr/>
        </p:nvSpPr>
        <p:spPr>
          <a:xfrm>
            <a:off x="1629747" y="4686142"/>
            <a:ext cx="21124506" cy="46422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5500" b="0" i="0" u="none" strike="noStrike" cap="all" spc="934" normalizeH="0" baseline="0" dirty="0">
                <a:ln>
                  <a:noFill/>
                </a:ln>
                <a:solidFill>
                  <a:srgbClr val="FFFFFF"/>
                </a:solidFill>
                <a:effectLst/>
                <a:uFillTx/>
                <a:latin typeface="Roboto Regular"/>
                <a:ea typeface="Roboto Regular"/>
                <a:cs typeface="Roboto Regular"/>
                <a:sym typeface="Roboto Regular"/>
              </a:rPr>
              <a:t>Needed:</a:t>
            </a:r>
          </a:p>
          <a:p>
            <a:pPr marL="685800" lvl="5" indent="-685800" algn="l">
              <a:buFont typeface="Arial" panose="020B0604020202020204" pitchFamily="34" charset="0"/>
              <a:buChar char="•"/>
            </a:pPr>
            <a:endPar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endParaRPr>
          </a:p>
          <a:p>
            <a:pPr marL="571500" lvl="5" indent="-571500" algn="l">
              <a:buFont typeface="Arial" panose="020B0604020202020204" pitchFamily="34" charset="0"/>
              <a:buChar char="•"/>
            </a:pPr>
            <a:r>
              <a:rPr lang="en-US" sz="4000" dirty="0"/>
              <a:t>		</a:t>
            </a:r>
            <a:r>
              <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rPr>
              <a:t>Pre-assignment – Read “invitation plan” document</a:t>
            </a:r>
          </a:p>
          <a:p>
            <a:pPr lvl="3" indent="0" algn="l"/>
            <a:r>
              <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rPr>
              <a:t>			(</a:t>
            </a:r>
            <a:r>
              <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hlinkClick r:id="rId2"/>
              </a:rPr>
              <a:t>http://volunteer.familylife.com/gcresources/</a:t>
            </a:r>
            <a:r>
              <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rPr>
              <a:t>)</a:t>
            </a:r>
          </a:p>
          <a:p>
            <a:pPr lvl="3" indent="0" algn="l"/>
            <a:endPar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endParaRP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none" strike="noStrike" cap="all" spc="934" normalizeH="0" baseline="0" dirty="0">
                <a:ln>
                  <a:noFill/>
                </a:ln>
                <a:solidFill>
                  <a:srgbClr val="FFFFFF"/>
                </a:solidFill>
                <a:effectLst/>
                <a:uFillTx/>
                <a:latin typeface="Roboto Regular"/>
                <a:ea typeface="Roboto Regular"/>
                <a:cs typeface="Roboto Regular"/>
                <a:sym typeface="Roboto Regular"/>
              </a:rPr>
              <a:t>		Pre-Assignment – Read through “First Coaching 			Conversation Outline” document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title"/>
          <p:cNvSpPr txBox="1">
            <a:spLocks noGrp="1"/>
          </p:cNvSpPr>
          <p:nvPr>
            <p:ph type="body" idx="21"/>
          </p:nvPr>
        </p:nvSpPr>
        <p:spPr>
          <a:xfrm>
            <a:off x="1140340" y="12088875"/>
            <a:ext cx="9169418" cy="861774"/>
          </a:xfrm>
          <a:prstGeom prst="rect">
            <a:avLst/>
          </a:prstGeom>
        </p:spPr>
        <p:txBody>
          <a:bodyPr/>
          <a:lstStyle/>
          <a:p>
            <a:r>
              <a:rPr lang="en-US" sz="5000" dirty="0"/>
              <a:t>Q &amp; A</a:t>
            </a:r>
            <a:endParaRPr sz="50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301" name="To effectively develop godly families who change the world one home at a time"/>
          <p:cNvSpPr txBox="1">
            <a:spLocks noGrp="1"/>
          </p:cNvSpPr>
          <p:nvPr>
            <p:ph type="body" idx="22"/>
          </p:nvPr>
        </p:nvSpPr>
        <p:spPr>
          <a:prstGeom prst="rect">
            <a:avLst/>
          </a:prstGeom>
        </p:spPr>
        <p:txBody>
          <a:bodyPr/>
          <a:lstStyle/>
          <a:p>
            <a:r>
              <a:t>To effectively develop godly families who change the world one home at a time</a:t>
            </a:r>
          </a:p>
        </p:txBody>
      </p:sp>
      <p:sp>
        <p:nvSpPr>
          <p:cNvPr id="302" name="Our mISSION"/>
          <p:cNvSpPr txBox="1">
            <a:spLocks noGrp="1"/>
          </p:cNvSpPr>
          <p:nvPr>
            <p:ph type="body" idx="23"/>
          </p:nvPr>
        </p:nvSpPr>
        <p:spPr>
          <a:prstGeom prst="rect">
            <a:avLst/>
          </a:prstGeom>
        </p:spPr>
        <p:txBody>
          <a:bodyPr/>
          <a:lstStyle/>
          <a:p>
            <a:r>
              <a:t>Our mISSION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Every…"/>
          <p:cNvSpPr txBox="1">
            <a:spLocks noGrp="1"/>
          </p:cNvSpPr>
          <p:nvPr>
            <p:ph type="body" idx="21"/>
          </p:nvPr>
        </p:nvSpPr>
        <p:spPr>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Every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 godly home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15402500" y="5694928"/>
            <a:ext cx="6751249" cy="5003934"/>
          </a:xfrm>
          <a:prstGeom prst="rect">
            <a:avLst/>
          </a:prstGeom>
        </p:spPr>
        <p:txBody>
          <a:bodyPr/>
          <a:lstStyle/>
          <a:p>
            <a:pPr algn="l"/>
            <a:r>
              <a:rPr lang="en-US" b="1" dirty="0"/>
              <a:t>Goals:</a:t>
            </a:r>
          </a:p>
          <a:p>
            <a:pPr marL="685800" indent="-685800" algn="l">
              <a:buFont typeface="Arial" panose="020B0604020202020204" pitchFamily="34" charset="0"/>
              <a:buChar char="•"/>
            </a:pPr>
            <a:r>
              <a:rPr lang="en-US" dirty="0"/>
              <a:t>Casting Vision as to why we coach GC’s</a:t>
            </a:r>
          </a:p>
          <a:p>
            <a:pPr marL="685800" indent="-685800" algn="l">
              <a:buFont typeface="Arial" panose="020B0604020202020204" pitchFamily="34" charset="0"/>
              <a:buChar char="•"/>
            </a:pPr>
            <a:r>
              <a:rPr lang="en-US" dirty="0"/>
              <a:t>Equip to coach GC’s</a:t>
            </a:r>
          </a:p>
          <a:p>
            <a:pPr marL="685800" indent="-685800" algn="l">
              <a:buFont typeface="Arial" panose="020B0604020202020204" pitchFamily="34" charset="0"/>
              <a:buChar char="•"/>
            </a:pPr>
            <a:r>
              <a:rPr lang="en-US" dirty="0"/>
              <a:t>Bring Encouragement</a:t>
            </a:r>
          </a:p>
        </p:txBody>
      </p:sp>
      <p:sp>
        <p:nvSpPr>
          <p:cNvPr id="298" name="Our PURPOSE"/>
          <p:cNvSpPr txBox="1">
            <a:spLocks noGrp="1"/>
          </p:cNvSpPr>
          <p:nvPr>
            <p:ph type="body" idx="23"/>
          </p:nvPr>
        </p:nvSpPr>
        <p:spPr>
          <a:xfrm>
            <a:off x="10821642" y="3763419"/>
            <a:ext cx="6532815" cy="1015663"/>
          </a:xfrm>
          <a:prstGeom prst="rect">
            <a:avLst/>
          </a:prstGeom>
        </p:spPr>
        <p:txBody>
          <a:bodyPr/>
          <a:lstStyle/>
          <a:p>
            <a:r>
              <a:rPr lang="en-US" sz="6000" dirty="0"/>
              <a:t>Introduction</a:t>
            </a:r>
            <a:endParaRPr sz="6000" dirty="0"/>
          </a:p>
        </p:txBody>
      </p:sp>
      <p:sp>
        <p:nvSpPr>
          <p:cNvPr id="5" name="To help families grow together and impact their corner of the world">
            <a:extLst>
              <a:ext uri="{FF2B5EF4-FFF2-40B4-BE49-F238E27FC236}">
                <a16:creationId xmlns:a16="http://schemas.microsoft.com/office/drawing/2014/main" id="{80C7EFAF-FBF1-4256-9817-9232C8A4BCA5}"/>
              </a:ext>
            </a:extLst>
          </p:cNvPr>
          <p:cNvSpPr txBox="1">
            <a:spLocks/>
          </p:cNvSpPr>
          <p:nvPr/>
        </p:nvSpPr>
        <p:spPr>
          <a:xfrm>
            <a:off x="7336801" y="5694928"/>
            <a:ext cx="6751249" cy="4003660"/>
          </a:xfrm>
          <a:prstGeom prst="rect">
            <a:avLst/>
          </a:prstGeom>
        </p:spPr>
        <p:txBody>
          <a:bodyPr anchor="ctr">
            <a:spAutoFit/>
          </a:bodyPr>
          <a:lstStyle>
            <a:lvl1pPr marL="0" marR="0" indent="0" algn="r" defTabSz="457200" latinLnBrk="0">
              <a:lnSpc>
                <a:spcPts val="7800"/>
              </a:lnSpc>
              <a:spcBef>
                <a:spcPts val="0"/>
              </a:spcBef>
              <a:spcAft>
                <a:spcPts val="0"/>
              </a:spcAft>
              <a:buClrTx/>
              <a:buSzTx/>
              <a:buFontTx/>
              <a:buNone/>
              <a:tabLst>
                <a:tab pos="203200" algn="l"/>
              </a:tabLst>
              <a:defRPr sz="5000" b="0" i="0" u="none" strike="noStrike" cap="none" spc="-125" baseline="0">
                <a:solidFill>
                  <a:srgbClr val="106A5A"/>
                </a:solidFill>
                <a:uFillTx/>
                <a:latin typeface="Roboto Regular"/>
                <a:ea typeface="Roboto Regular"/>
                <a:cs typeface="Roboto Regular"/>
                <a:sym typeface="Roboto Regular"/>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b="1" dirty="0"/>
              <a:t>Purpose: </a:t>
            </a:r>
            <a:r>
              <a:rPr lang="en-US" dirty="0"/>
              <a:t>Equip you to encourage and help GC’s invite couples to the WTR!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FY21 Priorities"/>
          <p:cNvSpPr txBox="1">
            <a:spLocks noGrp="1"/>
          </p:cNvSpPr>
          <p:nvPr>
            <p:ph type="body" idx="21"/>
          </p:nvPr>
        </p:nvSpPr>
        <p:spPr>
          <a:xfrm>
            <a:off x="8826500" y="12532462"/>
            <a:ext cx="8166100" cy="923330"/>
          </a:xfrm>
          <a:prstGeom prst="rect">
            <a:avLst/>
          </a:prstGeom>
        </p:spPr>
        <p:txBody>
          <a:bodyPr/>
          <a:lstStyle/>
          <a:p>
            <a:r>
              <a:rPr lang="en-US" dirty="0"/>
              <a:t>How We Coach Group Coordinators</a:t>
            </a:r>
            <a:endParaRPr dirty="0"/>
          </a:p>
        </p:txBody>
      </p:sp>
      <p:sp>
        <p:nvSpPr>
          <p:cNvPr id="256" name="Insert Text Here"/>
          <p:cNvSpPr>
            <a:spLocks noGrp="1"/>
          </p:cNvSpPr>
          <p:nvPr>
            <p:ph type="body" idx="22"/>
          </p:nvPr>
        </p:nvSpPr>
        <p:spPr>
          <a:prstGeom prst="rect">
            <a:avLst/>
          </a:prstGeom>
        </p:spPr>
        <p:txBody>
          <a:bodyPr/>
          <a:lstStyle/>
          <a:p>
            <a:r>
              <a:rPr lang="en-US" dirty="0"/>
              <a:t>Equip them</a:t>
            </a:r>
          </a:p>
        </p:txBody>
      </p:sp>
      <p:sp>
        <p:nvSpPr>
          <p:cNvPr id="257" name="Insert Text Here"/>
          <p:cNvSpPr>
            <a:spLocks noGrp="1"/>
          </p:cNvSpPr>
          <p:nvPr>
            <p:ph type="body" idx="23"/>
          </p:nvPr>
        </p:nvSpPr>
        <p:spPr>
          <a:prstGeom prst="rect">
            <a:avLst/>
          </a:prstGeom>
        </p:spPr>
        <p:txBody>
          <a:bodyPr/>
          <a:lstStyle/>
          <a:p>
            <a:r>
              <a:rPr lang="en-US" dirty="0"/>
              <a:t>Encourage them</a:t>
            </a:r>
          </a:p>
        </p:txBody>
      </p:sp>
      <p:sp>
        <p:nvSpPr>
          <p:cNvPr id="258" name="Insert Text Here"/>
          <p:cNvSpPr>
            <a:spLocks noGrp="1"/>
          </p:cNvSpPr>
          <p:nvPr>
            <p:ph type="body" idx="24"/>
          </p:nvPr>
        </p:nvSpPr>
        <p:spPr>
          <a:prstGeom prst="rect">
            <a:avLst/>
          </a:prstGeom>
        </p:spPr>
        <p:txBody>
          <a:bodyPr/>
          <a:lstStyle/>
          <a:p>
            <a:r>
              <a:rPr lang="en-US" dirty="0"/>
              <a:t>Pray for them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8389646" y="5702543"/>
            <a:ext cx="13354050" cy="4939814"/>
          </a:xfrm>
          <a:prstGeom prst="rect">
            <a:avLst/>
          </a:prstGeom>
        </p:spPr>
        <p:txBody>
          <a:bodyPr/>
          <a:lstStyle/>
          <a:p>
            <a:pPr marL="457200" indent="-457200" algn="l">
              <a:lnSpc>
                <a:spcPct val="100000"/>
              </a:lnSpc>
              <a:buFont typeface="Arial" panose="020B0604020202020204" pitchFamily="34" charset="0"/>
              <a:buChar char="•"/>
            </a:pPr>
            <a:r>
              <a:rPr lang="en-US" sz="4500" dirty="0"/>
              <a:t>Pray!</a:t>
            </a:r>
          </a:p>
          <a:p>
            <a:pPr marL="457200" indent="-457200" algn="l">
              <a:lnSpc>
                <a:spcPct val="100000"/>
              </a:lnSpc>
              <a:buFont typeface="Arial" panose="020B0604020202020204" pitchFamily="34" charset="0"/>
              <a:buChar char="•"/>
            </a:pPr>
            <a:r>
              <a:rPr lang="en-US" sz="4500" dirty="0"/>
              <a:t>Make 5 attempts per GC in 12 weeks (starting 3/15)</a:t>
            </a:r>
          </a:p>
          <a:p>
            <a:pPr marL="457200" indent="-457200" algn="l">
              <a:lnSpc>
                <a:spcPct val="100000"/>
              </a:lnSpc>
              <a:buFont typeface="Arial" panose="020B0604020202020204" pitchFamily="34" charset="0"/>
              <a:buChar char="•"/>
            </a:pPr>
            <a:r>
              <a:rPr lang="en-US" sz="4500" dirty="0"/>
              <a:t>Share ideas on how to invite (see Invitation Plan)</a:t>
            </a:r>
          </a:p>
          <a:p>
            <a:pPr marL="457200" indent="-457200" algn="l">
              <a:lnSpc>
                <a:spcPct val="100000"/>
              </a:lnSpc>
              <a:buFont typeface="Arial" panose="020B0604020202020204" pitchFamily="34" charset="0"/>
              <a:buChar char="•"/>
            </a:pPr>
            <a:r>
              <a:rPr lang="en-US" sz="4500" dirty="0"/>
              <a:t>Get materials for GC if needed</a:t>
            </a:r>
          </a:p>
          <a:p>
            <a:pPr marL="457200" indent="-457200" algn="l">
              <a:lnSpc>
                <a:spcPct val="100000"/>
              </a:lnSpc>
              <a:buFont typeface="Arial" panose="020B0604020202020204" pitchFamily="34" charset="0"/>
              <a:buChar char="•"/>
            </a:pPr>
            <a:r>
              <a:rPr lang="en-US" sz="4500" dirty="0"/>
              <a:t>Encourage</a:t>
            </a:r>
          </a:p>
          <a:p>
            <a:pPr marL="457200" indent="-457200" algn="l">
              <a:lnSpc>
                <a:spcPct val="100000"/>
              </a:lnSpc>
              <a:buFont typeface="Arial" panose="020B0604020202020204" pitchFamily="34" charset="0"/>
              <a:buChar char="•"/>
            </a:pPr>
            <a:r>
              <a:rPr lang="en-US" sz="4500" dirty="0"/>
              <a:t>Update each call in the google sheets</a:t>
            </a:r>
          </a:p>
          <a:p>
            <a:pPr marL="457200" indent="-457200" algn="l">
              <a:lnSpc>
                <a:spcPct val="100000"/>
              </a:lnSpc>
              <a:buFont typeface="Arial" panose="020B0604020202020204" pitchFamily="34" charset="0"/>
              <a:buChar char="•"/>
            </a:pPr>
            <a:r>
              <a:rPr lang="en-US" sz="4500" dirty="0"/>
              <a:t>Pray!</a:t>
            </a:r>
          </a:p>
        </p:txBody>
      </p:sp>
      <p:sp>
        <p:nvSpPr>
          <p:cNvPr id="298" name="Our PURPOSE"/>
          <p:cNvSpPr txBox="1">
            <a:spLocks noGrp="1"/>
          </p:cNvSpPr>
          <p:nvPr>
            <p:ph type="body" idx="23"/>
          </p:nvPr>
        </p:nvSpPr>
        <p:spPr>
          <a:xfrm>
            <a:off x="7707605" y="3858999"/>
            <a:ext cx="14718132" cy="938719"/>
          </a:xfrm>
          <a:prstGeom prst="rect">
            <a:avLst/>
          </a:prstGeom>
        </p:spPr>
        <p:txBody>
          <a:bodyPr/>
          <a:lstStyle/>
          <a:p>
            <a:r>
              <a:rPr lang="en-US" sz="5500" dirty="0"/>
              <a:t>How Do We Encourage and Equip?</a:t>
            </a:r>
            <a:endParaRPr sz="5500" dirty="0"/>
          </a:p>
        </p:txBody>
      </p:sp>
    </p:spTree>
    <p:extLst>
      <p:ext uri="{BB962C8B-B14F-4D97-AF65-F5344CB8AC3E}">
        <p14:creationId xmlns:p14="http://schemas.microsoft.com/office/powerpoint/2010/main" val="4204882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FY21 Priorities"/>
          <p:cNvSpPr txBox="1">
            <a:spLocks noGrp="1"/>
          </p:cNvSpPr>
          <p:nvPr>
            <p:ph type="body" idx="21"/>
          </p:nvPr>
        </p:nvSpPr>
        <p:spPr>
          <a:xfrm>
            <a:off x="8826500" y="12532462"/>
            <a:ext cx="7388818" cy="507831"/>
          </a:xfrm>
          <a:prstGeom prst="rect">
            <a:avLst/>
          </a:prstGeom>
        </p:spPr>
        <p:txBody>
          <a:bodyPr/>
          <a:lstStyle/>
          <a:p>
            <a:r>
              <a:rPr lang="en-US" dirty="0"/>
              <a:t>Attempt Reminder</a:t>
            </a:r>
            <a:endParaRPr dirty="0"/>
          </a:p>
        </p:txBody>
      </p:sp>
      <p:sp>
        <p:nvSpPr>
          <p:cNvPr id="261" name="Insert Text Here"/>
          <p:cNvSpPr txBox="1">
            <a:spLocks noGrp="1"/>
          </p:cNvSpPr>
          <p:nvPr>
            <p:ph type="body" idx="22"/>
          </p:nvPr>
        </p:nvSpPr>
        <p:spPr>
          <a:xfrm>
            <a:off x="12435799" y="4507179"/>
            <a:ext cx="11219043" cy="1270000"/>
          </a:xfrm>
          <a:prstGeom prst="rect">
            <a:avLst/>
          </a:prstGeom>
        </p:spPr>
        <p:txBody>
          <a:bodyPr/>
          <a:lstStyle/>
          <a:p>
            <a:r>
              <a:rPr lang="en-US" dirty="0"/>
              <a:t>TEXT</a:t>
            </a:r>
          </a:p>
        </p:txBody>
      </p:sp>
      <p:sp>
        <p:nvSpPr>
          <p:cNvPr id="262" name="Insert Text Here"/>
          <p:cNvSpPr>
            <a:spLocks noGrp="1"/>
          </p:cNvSpPr>
          <p:nvPr>
            <p:ph type="body" idx="23"/>
          </p:nvPr>
        </p:nvSpPr>
        <p:spPr>
          <a:xfrm>
            <a:off x="12435799" y="6400139"/>
            <a:ext cx="11219043" cy="1270000"/>
          </a:xfrm>
          <a:prstGeom prst="rect">
            <a:avLst/>
          </a:prstGeom>
        </p:spPr>
        <p:txBody>
          <a:bodyPr/>
          <a:lstStyle/>
          <a:p>
            <a:r>
              <a:rPr lang="en-US" dirty="0"/>
              <a:t>PHONE </a:t>
            </a:r>
            <a:r>
              <a:rPr lang="en-US" sz="2500" dirty="0">
                <a:solidFill>
                  <a:schemeClr val="tx1"/>
                </a:solidFill>
              </a:rPr>
              <a:t>(conversation or leave message)</a:t>
            </a:r>
          </a:p>
        </p:txBody>
      </p:sp>
      <p:sp>
        <p:nvSpPr>
          <p:cNvPr id="263" name="Insert Text Here"/>
          <p:cNvSpPr>
            <a:spLocks noGrp="1"/>
          </p:cNvSpPr>
          <p:nvPr>
            <p:ph type="body" idx="24"/>
          </p:nvPr>
        </p:nvSpPr>
        <p:spPr>
          <a:prstGeom prst="rect">
            <a:avLst/>
          </a:prstGeom>
        </p:spPr>
        <p:txBody>
          <a:bodyPr/>
          <a:lstStyle/>
          <a:p>
            <a:r>
              <a:rPr lang="en-US" dirty="0"/>
              <a:t>EMAIL</a:t>
            </a:r>
          </a:p>
        </p:txBody>
      </p:sp>
      <p:sp>
        <p:nvSpPr>
          <p:cNvPr id="264" name="Insert Text Here"/>
          <p:cNvSpPr>
            <a:spLocks noGrp="1"/>
          </p:cNvSpPr>
          <p:nvPr>
            <p:ph type="body" idx="25"/>
          </p:nvPr>
        </p:nvSpPr>
        <p:spPr>
          <a:xfrm>
            <a:off x="12435798" y="10186061"/>
            <a:ext cx="11219043" cy="1270000"/>
          </a:xfrm>
          <a:prstGeom prst="rect">
            <a:avLst/>
          </a:prstGeom>
        </p:spPr>
        <p:txBody>
          <a:bodyPr/>
          <a:lstStyle/>
          <a:p>
            <a:r>
              <a:rPr lang="en-US" dirty="0"/>
              <a:t>ONE “ATTEMPT”</a:t>
            </a:r>
          </a:p>
        </p:txBody>
      </p:sp>
      <p:sp>
        <p:nvSpPr>
          <p:cNvPr id="2" name="TextBox 1">
            <a:extLst>
              <a:ext uri="{FF2B5EF4-FFF2-40B4-BE49-F238E27FC236}">
                <a16:creationId xmlns:a16="http://schemas.microsoft.com/office/drawing/2014/main" id="{5B3B7822-32F9-45C8-B263-14072C0DCEA3}"/>
              </a:ext>
            </a:extLst>
          </p:cNvPr>
          <p:cNvSpPr txBox="1"/>
          <p:nvPr/>
        </p:nvSpPr>
        <p:spPr>
          <a:xfrm>
            <a:off x="23309580" y="5575698"/>
            <a:ext cx="107442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all" spc="934" normalizeH="0" baseline="0" dirty="0">
                <a:ln>
                  <a:noFill/>
                </a:ln>
                <a:solidFill>
                  <a:schemeClr val="bg1"/>
                </a:solidFill>
                <a:effectLst/>
                <a:uFillTx/>
                <a:latin typeface="Roboto Regular"/>
                <a:ea typeface="Roboto Regular"/>
                <a:cs typeface="Roboto Regular"/>
                <a:sym typeface="Roboto Regular"/>
              </a:rPr>
              <a:t>+</a:t>
            </a:r>
          </a:p>
        </p:txBody>
      </p:sp>
      <p:sp>
        <p:nvSpPr>
          <p:cNvPr id="8" name="TextBox 7">
            <a:extLst>
              <a:ext uri="{FF2B5EF4-FFF2-40B4-BE49-F238E27FC236}">
                <a16:creationId xmlns:a16="http://schemas.microsoft.com/office/drawing/2014/main" id="{DA74A7B6-4A7B-413C-A638-7EFD1B217EB7}"/>
              </a:ext>
            </a:extLst>
          </p:cNvPr>
          <p:cNvSpPr txBox="1"/>
          <p:nvPr/>
        </p:nvSpPr>
        <p:spPr>
          <a:xfrm>
            <a:off x="23309580" y="7468659"/>
            <a:ext cx="107442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all" spc="934" normalizeH="0" baseline="0" dirty="0">
                <a:ln>
                  <a:noFill/>
                </a:ln>
                <a:solidFill>
                  <a:schemeClr val="bg1"/>
                </a:solidFill>
                <a:effectLst/>
                <a:uFillTx/>
                <a:latin typeface="Roboto Regular"/>
                <a:ea typeface="Roboto Regular"/>
                <a:cs typeface="Roboto Regular"/>
                <a:sym typeface="Roboto Regular"/>
              </a:rPr>
              <a:t>+</a:t>
            </a:r>
          </a:p>
        </p:txBody>
      </p:sp>
      <p:sp>
        <p:nvSpPr>
          <p:cNvPr id="9" name="TextBox 8">
            <a:extLst>
              <a:ext uri="{FF2B5EF4-FFF2-40B4-BE49-F238E27FC236}">
                <a16:creationId xmlns:a16="http://schemas.microsoft.com/office/drawing/2014/main" id="{72B6F7F0-4A13-4EF9-9CE8-317AAC1C7323}"/>
              </a:ext>
            </a:extLst>
          </p:cNvPr>
          <p:cNvSpPr txBox="1"/>
          <p:nvPr/>
        </p:nvSpPr>
        <p:spPr>
          <a:xfrm>
            <a:off x="23309580" y="9361620"/>
            <a:ext cx="107442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all" spc="934" normalizeH="0" baseline="0" dirty="0">
                <a:ln>
                  <a:noFill/>
                </a:ln>
                <a:solidFill>
                  <a:schemeClr val="bg1"/>
                </a:solidFill>
                <a:effectLst/>
                <a:uFillTx/>
                <a:latin typeface="Roboto Regular"/>
                <a:ea typeface="Roboto Regular"/>
                <a:cs typeface="Roboto Regular"/>
                <a:sym typeface="Roboto Regular"/>
              </a:rPr>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8389645" y="5448090"/>
            <a:ext cx="13354050" cy="3554819"/>
          </a:xfrm>
          <a:prstGeom prst="rect">
            <a:avLst/>
          </a:prstGeom>
        </p:spPr>
        <p:txBody>
          <a:bodyPr/>
          <a:lstStyle/>
          <a:p>
            <a:pPr marL="457200" indent="-457200" algn="l">
              <a:lnSpc>
                <a:spcPct val="100000"/>
              </a:lnSpc>
              <a:buFont typeface="Arial" panose="020B0604020202020204" pitchFamily="34" charset="0"/>
              <a:buChar char="•"/>
            </a:pPr>
            <a:r>
              <a:rPr lang="en-US" sz="4500" dirty="0"/>
              <a:t>Encourage</a:t>
            </a:r>
          </a:p>
          <a:p>
            <a:pPr marL="457200" indent="-457200" algn="l">
              <a:lnSpc>
                <a:spcPct val="100000"/>
              </a:lnSpc>
              <a:buFont typeface="Arial" panose="020B0604020202020204" pitchFamily="34" charset="0"/>
              <a:buChar char="•"/>
            </a:pPr>
            <a:r>
              <a:rPr lang="en-US" sz="4500" dirty="0"/>
              <a:t>Provide Help, i.e. materials, info, etc.</a:t>
            </a:r>
          </a:p>
          <a:p>
            <a:pPr marL="457200" indent="-457200" algn="l">
              <a:lnSpc>
                <a:spcPct val="100000"/>
              </a:lnSpc>
              <a:buFont typeface="Arial" panose="020B0604020202020204" pitchFamily="34" charset="0"/>
              <a:buChar char="•"/>
            </a:pPr>
            <a:r>
              <a:rPr lang="en-US" sz="4500" dirty="0"/>
              <a:t>Provide Ideas for Inviting (invitation plan)</a:t>
            </a:r>
          </a:p>
          <a:p>
            <a:pPr marL="457200" indent="-457200" algn="l">
              <a:lnSpc>
                <a:spcPct val="100000"/>
              </a:lnSpc>
              <a:buFont typeface="Arial" panose="020B0604020202020204" pitchFamily="34" charset="0"/>
              <a:buChar char="•"/>
            </a:pPr>
            <a:r>
              <a:rPr lang="en-US" sz="4500" dirty="0"/>
              <a:t>If led, pray with them</a:t>
            </a:r>
          </a:p>
          <a:p>
            <a:pPr marL="457200" indent="-457200" algn="l">
              <a:lnSpc>
                <a:spcPct val="100000"/>
              </a:lnSpc>
              <a:buFont typeface="Arial" panose="020B0604020202020204" pitchFamily="34" charset="0"/>
              <a:buChar char="•"/>
            </a:pPr>
            <a:r>
              <a:rPr lang="en-US" sz="4500" dirty="0"/>
              <a:t>Record Information</a:t>
            </a:r>
          </a:p>
        </p:txBody>
      </p:sp>
      <p:sp>
        <p:nvSpPr>
          <p:cNvPr id="298" name="Our PURPOSE"/>
          <p:cNvSpPr txBox="1">
            <a:spLocks noGrp="1"/>
          </p:cNvSpPr>
          <p:nvPr>
            <p:ph type="body" idx="23"/>
          </p:nvPr>
        </p:nvSpPr>
        <p:spPr>
          <a:xfrm>
            <a:off x="11425129" y="3791473"/>
            <a:ext cx="7283083" cy="938719"/>
          </a:xfrm>
          <a:prstGeom prst="rect">
            <a:avLst/>
          </a:prstGeom>
        </p:spPr>
        <p:txBody>
          <a:bodyPr/>
          <a:lstStyle/>
          <a:p>
            <a:r>
              <a:rPr lang="en-US" sz="5500" dirty="0"/>
              <a:t>Call Objectives</a:t>
            </a:r>
            <a:endParaRPr sz="5500" dirty="0"/>
          </a:p>
        </p:txBody>
      </p:sp>
    </p:spTree>
    <p:extLst>
      <p:ext uri="{BB962C8B-B14F-4D97-AF65-F5344CB8AC3E}">
        <p14:creationId xmlns:p14="http://schemas.microsoft.com/office/powerpoint/2010/main" val="11576574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oint 1…"/>
          <p:cNvSpPr>
            <a:spLocks noGrp="1"/>
          </p:cNvSpPr>
          <p:nvPr>
            <p:ph type="body" idx="21"/>
          </p:nvPr>
        </p:nvSpPr>
        <p:spPr>
          <a:xfrm>
            <a:off x="14222051" y="8145213"/>
            <a:ext cx="8731410" cy="4785926"/>
          </a:xfrm>
          <a:prstGeom prst="rect">
            <a:avLst/>
          </a:prstGeom>
        </p:spPr>
        <p:txBody>
          <a:bodyPr/>
          <a:lstStyle/>
          <a:p>
            <a:pPr marL="370416" indent="-370416">
              <a:spcBef>
                <a:spcPts val="600"/>
              </a:spcBef>
              <a:defRPr sz="4000" spc="-119">
                <a:solidFill>
                  <a:srgbClr val="242829"/>
                </a:solidFill>
                <a:latin typeface="Roboto Regular"/>
                <a:ea typeface="Roboto Regular"/>
                <a:cs typeface="Roboto Regular"/>
                <a:sym typeface="Roboto Regular"/>
              </a:defRPr>
            </a:pPr>
            <a:r>
              <a:rPr lang="en-US" dirty="0"/>
              <a:t>Pray!</a:t>
            </a:r>
          </a:p>
          <a:p>
            <a:pPr marL="370416" indent="-370416">
              <a:spcBef>
                <a:spcPts val="600"/>
              </a:spcBef>
              <a:defRPr sz="4000" spc="-119">
                <a:solidFill>
                  <a:srgbClr val="242829"/>
                </a:solidFill>
                <a:latin typeface="Roboto Regular"/>
                <a:ea typeface="Roboto Regular"/>
                <a:cs typeface="Roboto Regular"/>
                <a:sym typeface="Roboto Regular"/>
              </a:defRPr>
            </a:pPr>
            <a:r>
              <a:rPr lang="en-US" dirty="0"/>
              <a:t>Reference Available Information</a:t>
            </a:r>
          </a:p>
          <a:p>
            <a:pPr marL="370416" indent="-370416">
              <a:spcBef>
                <a:spcPts val="600"/>
              </a:spcBef>
              <a:defRPr sz="4000" spc="-119">
                <a:solidFill>
                  <a:srgbClr val="242829"/>
                </a:solidFill>
                <a:latin typeface="Roboto Regular"/>
                <a:ea typeface="Roboto Regular"/>
                <a:cs typeface="Roboto Regular"/>
                <a:sym typeface="Roboto Regular"/>
              </a:defRPr>
            </a:pPr>
            <a:r>
              <a:rPr lang="en-US" dirty="0"/>
              <a:t>Review Scripts (call and message)</a:t>
            </a:r>
          </a:p>
          <a:p>
            <a:pPr marL="370416" indent="-370416">
              <a:spcBef>
                <a:spcPts val="600"/>
              </a:spcBef>
              <a:defRPr sz="4000" spc="-119">
                <a:solidFill>
                  <a:srgbClr val="242829"/>
                </a:solidFill>
                <a:latin typeface="Roboto Regular"/>
                <a:ea typeface="Roboto Regular"/>
                <a:cs typeface="Roboto Regular"/>
                <a:sym typeface="Roboto Regular"/>
              </a:defRPr>
            </a:pPr>
            <a:r>
              <a:rPr lang="en-US" dirty="0"/>
              <a:t>Before Dialing Review Person’s Information</a:t>
            </a:r>
          </a:p>
          <a:p>
            <a:pPr marL="370416" indent="-370416">
              <a:spcBef>
                <a:spcPts val="600"/>
              </a:spcBef>
              <a:defRPr sz="4000" spc="-119">
                <a:solidFill>
                  <a:srgbClr val="242829"/>
                </a:solidFill>
                <a:latin typeface="Roboto Regular"/>
                <a:ea typeface="Roboto Regular"/>
                <a:cs typeface="Roboto Regular"/>
                <a:sym typeface="Roboto Regular"/>
              </a:defRPr>
            </a:pPr>
            <a:r>
              <a:rPr lang="en-US" dirty="0"/>
              <a:t>Identify Best Number to Contact</a:t>
            </a:r>
          </a:p>
          <a:p>
            <a:pPr marL="370416" indent="-370416">
              <a:spcBef>
                <a:spcPts val="600"/>
              </a:spcBef>
              <a:defRPr sz="4000" spc="-119">
                <a:solidFill>
                  <a:srgbClr val="242829"/>
                </a:solidFill>
                <a:latin typeface="Roboto Regular"/>
                <a:ea typeface="Roboto Regular"/>
                <a:cs typeface="Roboto Regular"/>
                <a:sym typeface="Roboto Regular"/>
              </a:defRPr>
            </a:pPr>
            <a:r>
              <a:rPr lang="en-US" dirty="0"/>
              <a:t>Pray</a:t>
            </a:r>
          </a:p>
        </p:txBody>
      </p:sp>
      <p:sp>
        <p:nvSpPr>
          <p:cNvPr id="285" name="Title"/>
          <p:cNvSpPr>
            <a:spLocks noGrp="1"/>
          </p:cNvSpPr>
          <p:nvPr>
            <p:ph type="body" idx="22"/>
          </p:nvPr>
        </p:nvSpPr>
        <p:spPr>
          <a:xfrm>
            <a:off x="14226466" y="6706443"/>
            <a:ext cx="8731409" cy="1304140"/>
          </a:xfrm>
          <a:prstGeom prst="rect">
            <a:avLst/>
          </a:prstGeom>
        </p:spPr>
        <p:txBody>
          <a:bodyPr/>
          <a:lstStyle/>
          <a:p>
            <a:r>
              <a:rPr lang="en-US" sz="7200" dirty="0"/>
              <a:t>Before the Call Tips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xfrm>
            <a:off x="8174390" y="4845503"/>
            <a:ext cx="13784556" cy="6324808"/>
          </a:xfrm>
          <a:prstGeom prst="rect">
            <a:avLst/>
          </a:prstGeom>
        </p:spPr>
        <p:txBody>
          <a:bodyPr/>
          <a:lstStyle/>
          <a:p>
            <a:pPr marL="457200" indent="-457200" algn="l">
              <a:lnSpc>
                <a:spcPct val="100000"/>
              </a:lnSpc>
              <a:buFont typeface="Arial" panose="020B0604020202020204" pitchFamily="34" charset="0"/>
              <a:buChar char="•"/>
            </a:pPr>
            <a:r>
              <a:rPr lang="en-US" sz="4500" dirty="0"/>
              <a:t>Smile</a:t>
            </a:r>
          </a:p>
          <a:p>
            <a:pPr marL="457200" indent="-457200" algn="l">
              <a:lnSpc>
                <a:spcPct val="100000"/>
              </a:lnSpc>
              <a:buFont typeface="Arial" panose="020B0604020202020204" pitchFamily="34" charset="0"/>
              <a:buChar char="•"/>
            </a:pPr>
            <a:r>
              <a:rPr lang="en-US" sz="4500" dirty="0"/>
              <a:t>Speak Slowly</a:t>
            </a:r>
          </a:p>
          <a:p>
            <a:pPr marL="457200" indent="-457200" algn="l">
              <a:lnSpc>
                <a:spcPct val="100000"/>
              </a:lnSpc>
              <a:buFont typeface="Arial" panose="020B0604020202020204" pitchFamily="34" charset="0"/>
              <a:buChar char="•"/>
            </a:pPr>
            <a:r>
              <a:rPr lang="en-US" sz="4500" dirty="0"/>
              <a:t>Speak Concisely</a:t>
            </a:r>
          </a:p>
          <a:p>
            <a:pPr marL="457200" indent="-457200" algn="l">
              <a:lnSpc>
                <a:spcPct val="100000"/>
              </a:lnSpc>
              <a:buFont typeface="Arial" panose="020B0604020202020204" pitchFamily="34" charset="0"/>
              <a:buChar char="•"/>
            </a:pPr>
            <a:r>
              <a:rPr lang="en-US" sz="4500" dirty="0"/>
              <a:t>Follow Script (as needed)</a:t>
            </a:r>
          </a:p>
          <a:p>
            <a:pPr marL="457200" indent="-457200" algn="l">
              <a:lnSpc>
                <a:spcPct val="100000"/>
              </a:lnSpc>
              <a:buFont typeface="Arial" panose="020B0604020202020204" pitchFamily="34" charset="0"/>
              <a:buChar char="•"/>
            </a:pPr>
            <a:r>
              <a:rPr lang="en-US" sz="4500" dirty="0"/>
              <a:t>Check on Need for Materials (brochures, posters, etc.)</a:t>
            </a:r>
          </a:p>
          <a:p>
            <a:pPr marL="457200" indent="-457200" algn="l">
              <a:lnSpc>
                <a:spcPct val="100000"/>
              </a:lnSpc>
              <a:buFont typeface="Arial" panose="020B0604020202020204" pitchFamily="34" charset="0"/>
              <a:buChar char="•"/>
            </a:pPr>
            <a:r>
              <a:rPr lang="en-US" sz="4500" dirty="0"/>
              <a:t>Discuss Next Steps (Their Action Plan)</a:t>
            </a:r>
          </a:p>
          <a:p>
            <a:pPr marL="457200" indent="-457200" algn="l">
              <a:lnSpc>
                <a:spcPct val="100000"/>
              </a:lnSpc>
              <a:buFont typeface="Arial" panose="020B0604020202020204" pitchFamily="34" charset="0"/>
              <a:buChar char="•"/>
            </a:pPr>
            <a:r>
              <a:rPr lang="en-US" sz="4500" dirty="0"/>
              <a:t>Thank Them / Be Encouraging!</a:t>
            </a:r>
          </a:p>
          <a:p>
            <a:pPr marL="457200" indent="-457200" algn="l">
              <a:lnSpc>
                <a:spcPct val="100000"/>
              </a:lnSpc>
              <a:buFont typeface="Arial" panose="020B0604020202020204" pitchFamily="34" charset="0"/>
              <a:buChar char="•"/>
            </a:pPr>
            <a:r>
              <a:rPr lang="en-US" sz="4500" dirty="0"/>
              <a:t>Pray With Them if Appropriate</a:t>
            </a:r>
          </a:p>
        </p:txBody>
      </p:sp>
      <p:sp>
        <p:nvSpPr>
          <p:cNvPr id="298" name="Our PURPOSE"/>
          <p:cNvSpPr txBox="1">
            <a:spLocks noGrp="1"/>
          </p:cNvSpPr>
          <p:nvPr>
            <p:ph type="body" idx="23"/>
          </p:nvPr>
        </p:nvSpPr>
        <p:spPr>
          <a:xfrm>
            <a:off x="8328253" y="3077104"/>
            <a:ext cx="13476831" cy="1554272"/>
          </a:xfrm>
          <a:prstGeom prst="rect">
            <a:avLst/>
          </a:prstGeom>
        </p:spPr>
        <p:txBody>
          <a:bodyPr/>
          <a:lstStyle/>
          <a:p>
            <a:pPr algn="ctr"/>
            <a:r>
              <a:rPr lang="en-US" sz="5500" dirty="0"/>
              <a:t>During the Conversation Tips</a:t>
            </a:r>
          </a:p>
          <a:p>
            <a:pPr algn="ctr"/>
            <a:r>
              <a:rPr lang="en-US" sz="4000" dirty="0"/>
              <a:t>(If they answer)</a:t>
            </a:r>
            <a:endParaRPr sz="4000" dirty="0"/>
          </a:p>
        </p:txBody>
      </p:sp>
    </p:spTree>
    <p:extLst>
      <p:ext uri="{BB962C8B-B14F-4D97-AF65-F5344CB8AC3E}">
        <p14:creationId xmlns:p14="http://schemas.microsoft.com/office/powerpoint/2010/main" val="3702288815"/>
      </p:ext>
    </p:extLst>
  </p:cSld>
  <p:clrMapOvr>
    <a:masterClrMapping/>
  </p:clrMapOvr>
  <p:transition spd="med"/>
</p:sld>
</file>

<file path=ppt/theme/theme1.xml><?xml version="1.0" encoding="utf-8"?>
<a:theme xmlns:a="http://schemas.openxmlformats.org/drawingml/2006/main" name="White">
  <a:themeElements>
    <a:clrScheme name="White">
      <a:dk1>
        <a:srgbClr val="006A5B"/>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6A5B"/>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TotalTime>
  <Words>1962</Words>
  <Application>Microsoft Office PowerPoint</Application>
  <PresentationFormat>Custom</PresentationFormat>
  <Paragraphs>233</Paragraphs>
  <Slides>22</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Helvetica Neue</vt:lpstr>
      <vt:lpstr>Helvetica Neue Medium</vt:lpstr>
      <vt:lpstr>Lucida Grande</vt:lpstr>
      <vt:lpstr>Roboto Bold</vt:lpstr>
      <vt:lpstr>Roboto Regular</vt:lpstr>
      <vt:lpstr>Wingdings</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Soll</dc:creator>
  <cp:lastModifiedBy>Shelby Soll</cp:lastModifiedBy>
  <cp:revision>4</cp:revision>
  <dcterms:modified xsi:type="dcterms:W3CDTF">2022-02-18T14:45:57Z</dcterms:modified>
</cp:coreProperties>
</file>