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261" r:id="rId2"/>
    <p:sldId id="262" r:id="rId3"/>
    <p:sldId id="263" r:id="rId4"/>
    <p:sldId id="264" r:id="rId5"/>
    <p:sldId id="265" r:id="rId6"/>
    <p:sldId id="266" r:id="rId7"/>
    <p:sldId id="301" r:id="rId8"/>
    <p:sldId id="271" r:id="rId9"/>
    <p:sldId id="294" r:id="rId10"/>
    <p:sldId id="274" r:id="rId11"/>
    <p:sldId id="293" r:id="rId12"/>
    <p:sldId id="286" r:id="rId13"/>
    <p:sldId id="295" r:id="rId14"/>
    <p:sldId id="277" r:id="rId15"/>
    <p:sldId id="296" r:id="rId16"/>
    <p:sldId id="297" r:id="rId17"/>
    <p:sldId id="299" r:id="rId18"/>
    <p:sldId id="298" r:id="rId19"/>
    <p:sldId id="300" r:id="rId20"/>
    <p:sldId id="292" r:id="rId21"/>
    <p:sldId id="285" r:id="rId22"/>
    <p:sldId id="269" r:id="rId23"/>
    <p:sldId id="270" r:id="rId24"/>
    <p:sldId id="284" r:id="rId25"/>
  </p:sldIdLst>
  <p:sldSz cx="9144000" cy="51435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A8AF2C-0FCE-4BB2-A787-9705539E93DD}">
          <p14:sldIdLst>
            <p14:sldId id="261"/>
            <p14:sldId id="262"/>
            <p14:sldId id="263"/>
            <p14:sldId id="264"/>
            <p14:sldId id="265"/>
            <p14:sldId id="266"/>
            <p14:sldId id="301"/>
            <p14:sldId id="271"/>
            <p14:sldId id="294"/>
            <p14:sldId id="274"/>
            <p14:sldId id="293"/>
            <p14:sldId id="286"/>
            <p14:sldId id="295"/>
            <p14:sldId id="277"/>
            <p14:sldId id="296"/>
            <p14:sldId id="297"/>
            <p14:sldId id="299"/>
            <p14:sldId id="298"/>
            <p14:sldId id="300"/>
            <p14:sldId id="292"/>
            <p14:sldId id="285"/>
            <p14:sldId id="269"/>
            <p14:sldId id="270"/>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CC77"/>
    <a:srgbClr val="231F20"/>
    <a:srgbClr val="89BF69"/>
    <a:srgbClr val="00AEDB"/>
    <a:srgbClr val="66CCFF"/>
    <a:srgbClr val="30503D"/>
    <a:srgbClr val="67B350"/>
    <a:srgbClr val="60AE3E"/>
    <a:srgbClr val="73C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62670" autoAdjust="0"/>
  </p:normalViewPr>
  <p:slideViewPr>
    <p:cSldViewPr snapToGrid="0">
      <p:cViewPr>
        <p:scale>
          <a:sx n="80" d="100"/>
          <a:sy n="80" d="100"/>
        </p:scale>
        <p:origin x="-1158" y="-42"/>
      </p:cViewPr>
      <p:guideLst>
        <p:guide orient="horz" pos="1620"/>
        <p:guide pos="2880"/>
      </p:guideLst>
    </p:cSldViewPr>
  </p:slideViewPr>
  <p:notesTextViewPr>
    <p:cViewPr>
      <p:scale>
        <a:sx n="1" d="1"/>
        <a:sy n="1" d="1"/>
      </p:scale>
      <p:origin x="0" y="0"/>
    </p:cViewPr>
  </p:notesTextViewPr>
  <p:sorterViewPr>
    <p:cViewPr>
      <p:scale>
        <a:sx n="200" d="100"/>
        <a:sy n="200" d="100"/>
      </p:scale>
      <p:origin x="0" y="117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13ACD1-6BDB-42AC-A003-A81C0BE83239}" type="datetimeFigureOut">
              <a:rPr lang="en-US" smtClean="0"/>
              <a:pPr/>
              <a:t>9/7/2016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EBB94C-6014-4FDE-A52F-0A45F4EC6601}" type="slidenum">
              <a:rPr lang="en-US" smtClean="0"/>
              <a:pPr/>
              <a:t>‹#›</a:t>
            </a:fld>
            <a:endParaRPr lang="en-US" dirty="0"/>
          </a:p>
        </p:txBody>
      </p:sp>
    </p:spTree>
    <p:extLst>
      <p:ext uri="{BB962C8B-B14F-4D97-AF65-F5344CB8AC3E}">
        <p14:creationId xmlns:p14="http://schemas.microsoft.com/office/powerpoint/2010/main" val="8384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(2-3 min)</a:t>
            </a:r>
          </a:p>
          <a:p>
            <a:endParaRPr lang="en-US" dirty="0" smtClean="0"/>
          </a:p>
          <a:p>
            <a:r>
              <a:rPr lang="en-US" i="1" dirty="0" smtClean="0"/>
              <a:t>OPTIONAL</a:t>
            </a:r>
            <a:r>
              <a:rPr lang="en-US" i="1" baseline="0" dirty="0" smtClean="0"/>
              <a:t>:</a:t>
            </a:r>
            <a:r>
              <a:rPr lang="en-US" baseline="0" dirty="0" smtClean="0"/>
              <a:t>  Prior to this training, consider asking one of the volunteer couples to be prepared to start the meeting by briefly introducing themselves (including their role on the team) and why they became a part of the team.  Then </a:t>
            </a:r>
            <a:r>
              <a:rPr lang="en-US" i="0" baseline="0" dirty="0" smtClean="0"/>
              <a:t>HAVE THEM INTRODUCE YOU </a:t>
            </a:r>
            <a:r>
              <a:rPr lang="en-US" baseline="0" dirty="0" smtClean="0"/>
              <a:t>as the training facilitator.</a:t>
            </a:r>
          </a:p>
          <a:p>
            <a:endParaRPr lang="en-US" baseline="0" dirty="0" smtClean="0"/>
          </a:p>
          <a:p>
            <a:r>
              <a:rPr lang="en-US" i="1" baseline="0" dirty="0" smtClean="0"/>
              <a:t>&lt;CLICK&gt;</a:t>
            </a:r>
            <a:endParaRPr lang="en-US" i="1"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a:t>
            </a:fld>
            <a:endParaRPr lang="en-US" dirty="0"/>
          </a:p>
        </p:txBody>
      </p:sp>
    </p:spTree>
    <p:extLst>
      <p:ext uri="{BB962C8B-B14F-4D97-AF65-F5344CB8AC3E}">
        <p14:creationId xmlns:p14="http://schemas.microsoft.com/office/powerpoint/2010/main" val="387383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(2-3 min)</a:t>
            </a:r>
          </a:p>
          <a:p>
            <a:endParaRPr lang="en-US" dirty="0" smtClean="0"/>
          </a:p>
          <a:p>
            <a:r>
              <a:rPr lang="en-US" dirty="0" smtClean="0"/>
              <a:t>Share a high overview of HOSTED RESOURCES.  </a:t>
            </a:r>
            <a:r>
              <a:rPr lang="en-US" i="1" u="sng" dirty="0" smtClean="0"/>
              <a:t>Key Points</a:t>
            </a:r>
            <a:r>
              <a:rPr lang="en-US" i="1" dirty="0" smtClean="0"/>
              <a:t>:</a:t>
            </a:r>
          </a:p>
          <a:p>
            <a:pPr marL="171450" indent="-171450">
              <a:buFont typeface="Arial" panose="020B0604020202020204" pitchFamily="34" charset="0"/>
              <a:buNone/>
            </a:pPr>
            <a:r>
              <a:rPr lang="en-US" dirty="0" smtClean="0"/>
              <a:t>*  FLEXIBLE </a:t>
            </a:r>
            <a:r>
              <a:rPr lang="en-US" baseline="0" dirty="0" smtClean="0"/>
              <a:t>(events or weekly, large or small groups)</a:t>
            </a:r>
          </a:p>
          <a:p>
            <a:pPr marL="171450" indent="-171450">
              <a:buFont typeface="Arial" panose="020B0604020202020204" pitchFamily="34" charset="0"/>
              <a:buNone/>
            </a:pPr>
            <a:r>
              <a:rPr lang="en-US" baseline="0" dirty="0" smtClean="0"/>
              <a:t>*  PLUG-and-PLAY</a:t>
            </a:r>
          </a:p>
          <a:p>
            <a:pPr marL="171450" indent="-171450">
              <a:buFont typeface="Arial" panose="020B0604020202020204" pitchFamily="34" charset="0"/>
              <a:buNone/>
            </a:pPr>
            <a:r>
              <a:rPr lang="en-US" baseline="0" dirty="0" smtClean="0"/>
              <a:t>*  LAY-led</a:t>
            </a:r>
          </a:p>
          <a:p>
            <a:pPr marL="171450" indent="-171450">
              <a:buFont typeface="Arial" panose="020B0604020202020204" pitchFamily="34" charset="0"/>
              <a:buChar char="•"/>
            </a:pPr>
            <a:endParaRPr lang="en-US" baseline="0" dirty="0" smtClean="0"/>
          </a:p>
          <a:p>
            <a:r>
              <a:rPr lang="en-US" dirty="0" smtClean="0"/>
              <a:t>Briefly share last year’s Hosted number</a:t>
            </a:r>
            <a:r>
              <a:rPr lang="en-US" baseline="0" dirty="0" smtClean="0"/>
              <a:t> of guest</a:t>
            </a:r>
            <a:r>
              <a:rPr lang="en-US" dirty="0" smtClean="0"/>
              <a:t>s and elaborate</a:t>
            </a:r>
            <a:r>
              <a:rPr lang="en-US" baseline="0" dirty="0" smtClean="0"/>
              <a:t> where needed</a:t>
            </a:r>
            <a:endParaRPr lang="en-US" dirty="0" smtClean="0"/>
          </a:p>
          <a:p>
            <a:pPr marL="0" indent="0">
              <a:buFont typeface="Arial" charset="0"/>
              <a:buNone/>
            </a:pPr>
            <a:r>
              <a:rPr lang="en-US" b="1" i="1" dirty="0" smtClean="0"/>
              <a:t>(!! “Insert #” should reflect national number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0" i="0" dirty="0" smtClean="0"/>
              <a:t>*  “Last year</a:t>
            </a:r>
            <a:r>
              <a:rPr lang="en-US" b="0" i="0" baseline="0" dirty="0" smtClean="0"/>
              <a:t>, in total, as a result of our hosted resources </a:t>
            </a:r>
            <a:r>
              <a:rPr lang="en-US" b="0" i="1" baseline="0" dirty="0" smtClean="0"/>
              <a:t>&lt;CLICK&gt;</a:t>
            </a:r>
            <a:r>
              <a:rPr lang="en-US" b="0" i="0" baseline="0" dirty="0" smtClean="0"/>
              <a:t>, we had:</a:t>
            </a:r>
            <a:endParaRPr lang="en-US" b="0" i="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 </a:t>
            </a:r>
            <a:r>
              <a:rPr lang="en-US" b="1" i="0" dirty="0" smtClean="0"/>
              <a:t> 118,246</a:t>
            </a:r>
            <a:r>
              <a:rPr lang="en-US" b="0" i="0" dirty="0" smtClean="0"/>
              <a:t> </a:t>
            </a:r>
            <a:r>
              <a:rPr lang="en-US" b="0" i="1" dirty="0" smtClean="0"/>
              <a:t>&lt;CLICK&gt;</a:t>
            </a:r>
            <a:r>
              <a:rPr lang="en-US" b="0" i="0" dirty="0" smtClean="0"/>
              <a:t> guests”</a:t>
            </a:r>
          </a:p>
          <a:p>
            <a:endParaRPr lang="en-US" b="1" i="1" dirty="0" smtClean="0"/>
          </a:p>
          <a:p>
            <a:r>
              <a:rPr lang="en-US" b="0" i="1" strike="noStrike" dirty="0" smtClean="0"/>
              <a:t>OPTIONAL:</a:t>
            </a:r>
            <a:r>
              <a:rPr lang="en-US" b="0" i="0" strike="noStrike" dirty="0" smtClean="0"/>
              <a:t>  May need to add anecdote if #</a:t>
            </a:r>
            <a:r>
              <a:rPr lang="en-US" b="0" i="0" strike="noStrike" baseline="0" dirty="0" smtClean="0"/>
              <a:t> can’t be obtained—check with Ministry Advisors for accurate information.</a:t>
            </a:r>
          </a:p>
          <a:p>
            <a:endParaRPr lang="en-US" b="0" i="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“So let’s turn</a:t>
            </a:r>
            <a:r>
              <a:rPr lang="en-US" b="0" baseline="0" dirty="0" smtClean="0"/>
              <a:t> the corner here, and talk about the </a:t>
            </a:r>
            <a:r>
              <a:rPr lang="en-US" b="0" baseline="0" dirty="0" err="1" smtClean="0"/>
              <a:t>FamilyLife</a:t>
            </a:r>
            <a:r>
              <a:rPr lang="en-US" b="0" baseline="0" dirty="0" smtClean="0"/>
              <a:t> VOLUNTEER TEAM.</a:t>
            </a:r>
            <a:r>
              <a:rPr lang="en-US" baseline="0" dirty="0" smtClean="0"/>
              <a:t>”  </a:t>
            </a:r>
            <a:r>
              <a:rPr lang="en-US" i="1" baseline="0" dirty="0" smtClean="0"/>
              <a:t>&lt;CLICK&gt;</a:t>
            </a:r>
            <a:endParaRPr lang="en-US" b="0" i="1"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10</a:t>
            </a:fld>
            <a:endParaRPr lang="en-US" dirty="0"/>
          </a:p>
        </p:txBody>
      </p:sp>
    </p:spTree>
    <p:extLst>
      <p:ext uri="{BB962C8B-B14F-4D97-AF65-F5344CB8AC3E}">
        <p14:creationId xmlns:p14="http://schemas.microsoft.com/office/powerpoint/2010/main" val="290599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(2-3 min)</a:t>
            </a:r>
          </a:p>
          <a:p>
            <a:endParaRPr lang="en-US" b="1" dirty="0" smtClean="0"/>
          </a:p>
          <a:p>
            <a:pPr>
              <a:buFont typeface="Arial" charset="0"/>
              <a:buNone/>
            </a:pPr>
            <a:r>
              <a:rPr lang="en-US" dirty="0" smtClean="0"/>
              <a:t>*  “WHO are </a:t>
            </a:r>
            <a:r>
              <a:rPr lang="en-US" dirty="0" err="1" smtClean="0"/>
              <a:t>FamilyLife</a:t>
            </a:r>
            <a:r>
              <a:rPr lang="en-US" dirty="0" smtClean="0"/>
              <a:t> VOLUNTEERS?”  </a:t>
            </a:r>
            <a:r>
              <a:rPr lang="en-US" i="1" dirty="0" smtClean="0"/>
              <a:t>&lt;CLICK&gt;</a:t>
            </a:r>
          </a:p>
          <a:p>
            <a:pPr>
              <a:buFont typeface="Arial" charset="0"/>
              <a:buNone/>
            </a:pPr>
            <a:endParaRPr lang="en-US" dirty="0" smtClean="0"/>
          </a:p>
          <a:p>
            <a:pPr>
              <a:buFont typeface="Arial" charset="0"/>
              <a:buNone/>
            </a:pPr>
            <a:r>
              <a:rPr lang="en-US" dirty="0" smtClean="0"/>
              <a:t>    -  Volunteer Definition = “Individuals or couples who serve year ‘round as part of a local Volunteer Team, striving to make an eternal difference in marriages and families through </a:t>
            </a:r>
            <a:r>
              <a:rPr lang="en-US" dirty="0" err="1" smtClean="0"/>
              <a:t>FamilyLife</a:t>
            </a:r>
            <a:r>
              <a:rPr lang="en-US" dirty="0" smtClean="0"/>
              <a:t> events and resources.</a:t>
            </a:r>
            <a:r>
              <a:rPr lang="en-US" baseline="0" dirty="0" smtClean="0"/>
              <a:t>  The reality is, volunteers are the </a:t>
            </a:r>
            <a:r>
              <a:rPr lang="en-US" i="1" baseline="0" dirty="0" smtClean="0"/>
              <a:t>LIFEBLOOD </a:t>
            </a:r>
            <a:r>
              <a:rPr lang="en-US" baseline="0" dirty="0" smtClean="0"/>
              <a:t>of </a:t>
            </a:r>
            <a:r>
              <a:rPr lang="en-US" baseline="0" dirty="0" err="1" smtClean="0"/>
              <a:t>FamilyLife</a:t>
            </a:r>
            <a:r>
              <a:rPr lang="en-US" baseline="0" dirty="0" smtClean="0"/>
              <a:t>.”</a:t>
            </a:r>
            <a:endParaRPr lang="en-US" dirty="0" smtClean="0"/>
          </a:p>
          <a:p>
            <a:endParaRPr lang="en-US" dirty="0" smtClean="0"/>
          </a:p>
          <a:p>
            <a:pPr>
              <a:buFont typeface="Arial" charset="0"/>
              <a:buNone/>
            </a:pPr>
            <a:r>
              <a:rPr lang="en-US" dirty="0" smtClean="0"/>
              <a:t>*  “What do volunteers DO?”  </a:t>
            </a:r>
            <a:r>
              <a:rPr lang="en-US" i="1" dirty="0" smtClean="0"/>
              <a:t>&lt;CLICK&gt;</a:t>
            </a:r>
          </a:p>
          <a:p>
            <a:pPr>
              <a:buFont typeface="Arial" charset="0"/>
              <a:buNone/>
            </a:pPr>
            <a:endParaRPr lang="en-US" dirty="0" smtClean="0"/>
          </a:p>
          <a:p>
            <a:pPr>
              <a:buFont typeface="Arial" charset="0"/>
              <a:buNone/>
            </a:pPr>
            <a:r>
              <a:rPr lang="en-US" dirty="0" smtClean="0"/>
              <a:t>    -  “HELP PEOPLE.</a:t>
            </a:r>
            <a:r>
              <a:rPr lang="en-US" baseline="0" dirty="0" smtClean="0"/>
              <a:t>  In fact our </a:t>
            </a:r>
            <a:r>
              <a:rPr lang="en-US" dirty="0" smtClean="0"/>
              <a:t>Volunteer Motto is “Helping others build godly families”  </a:t>
            </a:r>
            <a:r>
              <a:rPr lang="en-US" i="1" dirty="0" smtClean="0"/>
              <a:t>&lt;CLICK&gt;</a:t>
            </a:r>
          </a:p>
          <a:p>
            <a:pPr>
              <a:buFont typeface="Arial" charset="0"/>
              <a:buNone/>
            </a:pPr>
            <a:r>
              <a:rPr lang="en-US" dirty="0" smtClean="0"/>
              <a:t>    -  “Volunteers</a:t>
            </a:r>
            <a:r>
              <a:rPr lang="en-US" baseline="0" dirty="0" smtClean="0"/>
              <a:t> </a:t>
            </a:r>
            <a:r>
              <a:rPr lang="en-US" dirty="0" smtClean="0"/>
              <a:t>PRAY – INVITE – EQUIP – SUPPORT”</a:t>
            </a:r>
          </a:p>
          <a:p>
            <a:pPr>
              <a:buFont typeface="Arial" charset="0"/>
              <a:buNone/>
            </a:pPr>
            <a:r>
              <a:rPr lang="en-US" dirty="0" smtClean="0"/>
              <a:t> </a:t>
            </a:r>
          </a:p>
          <a:p>
            <a:pPr>
              <a:buFont typeface="Arial" charset="0"/>
              <a:buNone/>
            </a:pPr>
            <a:r>
              <a:rPr lang="en-US" dirty="0" smtClean="0"/>
              <a:t>Share</a:t>
            </a:r>
            <a:r>
              <a:rPr lang="en-US" baseline="0" dirty="0" smtClean="0"/>
              <a:t> scripture.</a:t>
            </a:r>
          </a:p>
          <a:p>
            <a:pPr>
              <a:buFont typeface="Arial" charset="0"/>
              <a:buNone/>
            </a:pPr>
            <a:r>
              <a:rPr lang="en-US" b="1" i="1" baseline="0" dirty="0" smtClean="0"/>
              <a:t>(!! Pull scripture to elaborate on the need to help others and give back what you have been given !!)</a:t>
            </a:r>
          </a:p>
          <a:p>
            <a:pPr>
              <a:buFont typeface="Arial" charset="0"/>
              <a:buNone/>
            </a:pPr>
            <a:endParaRPr lang="en-US" b="0" i="0" baseline="0" dirty="0" smtClean="0"/>
          </a:p>
          <a:p>
            <a:pPr>
              <a:buFont typeface="Arial" charset="0"/>
              <a:buNone/>
            </a:pPr>
            <a:r>
              <a:rPr lang="en-US" b="0" i="0" baseline="0" dirty="0" smtClean="0"/>
              <a:t>*  “Let’s take a look at the results of what happened LAST YEAR IN OUR AREA!”  </a:t>
            </a:r>
            <a:r>
              <a:rPr lang="en-US" b="0" i="1" baseline="0" dirty="0" smtClean="0"/>
              <a:t>&lt;CLICK&gt;</a:t>
            </a:r>
            <a:endParaRPr lang="en-US" b="0"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11</a:t>
            </a:fld>
            <a:endParaRPr lang="en-US" dirty="0"/>
          </a:p>
        </p:txBody>
      </p:sp>
    </p:spTree>
    <p:extLst>
      <p:ext uri="{BB962C8B-B14F-4D97-AF65-F5344CB8AC3E}">
        <p14:creationId xmlns:p14="http://schemas.microsoft.com/office/powerpoint/2010/main" val="253686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a:t>
            </a:r>
          </a:p>
          <a:p>
            <a:endParaRPr lang="en-US" dirty="0" smtClean="0"/>
          </a:p>
          <a:p>
            <a:r>
              <a:rPr lang="en-US" dirty="0" smtClean="0"/>
              <a:t>Take</a:t>
            </a:r>
            <a:r>
              <a:rPr lang="en-US" baseline="0" dirty="0" smtClean="0"/>
              <a:t> a little bit of time here to share the numbers from last year, but pull it back to the importance of the volunteer team in reaching these numbers.</a:t>
            </a:r>
          </a:p>
          <a:p>
            <a:endParaRPr lang="en-US" baseline="0" dirty="0" smtClean="0"/>
          </a:p>
          <a:p>
            <a:r>
              <a:rPr lang="en-US" b="1" i="1" dirty="0" smtClean="0"/>
              <a:t>(!! Insert</a:t>
            </a:r>
            <a:r>
              <a:rPr lang="en-US" b="1" i="1" baseline="0" dirty="0" smtClean="0"/>
              <a:t> #’s for last year in this local area.  Contact Ministry Advisor for Hosted Event guest #. !!)</a:t>
            </a:r>
          </a:p>
          <a:p>
            <a:endParaRPr lang="en-US" baseline="0" dirty="0" smtClean="0"/>
          </a:p>
          <a:p>
            <a:r>
              <a:rPr lang="en-US" baseline="0" dirty="0" smtClean="0"/>
              <a:t>*  “In terms of LIVES IMPACTED </a:t>
            </a:r>
            <a:r>
              <a:rPr lang="en-US" i="1" baseline="0" dirty="0" smtClean="0"/>
              <a:t>&lt;CLICK&gt;</a:t>
            </a:r>
            <a:r>
              <a:rPr lang="en-US" baseline="0" dirty="0" smtClean="0"/>
              <a:t>, we had:</a:t>
            </a:r>
          </a:p>
          <a:p>
            <a:endParaRPr lang="en-US" baseline="0" dirty="0" smtClean="0"/>
          </a:p>
          <a:p>
            <a:pPr marL="171450" indent="-171450">
              <a:buFont typeface="Arial" panose="020B0604020202020204" pitchFamily="34" charset="0"/>
              <a:buNone/>
            </a:pPr>
            <a:r>
              <a:rPr lang="en-US" b="0" baseline="0" dirty="0" smtClean="0"/>
              <a:t>*  </a:t>
            </a:r>
            <a:r>
              <a:rPr lang="en-US" b="1" baseline="0" dirty="0" smtClean="0"/>
              <a:t>521</a:t>
            </a:r>
            <a:r>
              <a:rPr lang="en-US" baseline="0" dirty="0" smtClean="0"/>
              <a:t> </a:t>
            </a:r>
            <a:r>
              <a:rPr lang="en-US" i="1" baseline="0" dirty="0" smtClean="0"/>
              <a:t>&lt;CLICK&gt;</a:t>
            </a:r>
            <a:r>
              <a:rPr lang="en-US" baseline="0" dirty="0" smtClean="0"/>
              <a:t> WTR Getaway guests</a:t>
            </a:r>
          </a:p>
          <a:p>
            <a:pPr marL="171450" indent="-171450">
              <a:buFont typeface="Arial" panose="020B0604020202020204" pitchFamily="34" charset="0"/>
              <a:buNone/>
            </a:pPr>
            <a:r>
              <a:rPr lang="en-US" b="0" baseline="0" dirty="0" smtClean="0"/>
              <a:t>*  </a:t>
            </a:r>
            <a:r>
              <a:rPr lang="en-US" b="1" baseline="0" dirty="0" smtClean="0"/>
              <a:t>313</a:t>
            </a:r>
            <a:r>
              <a:rPr lang="en-US" baseline="0" dirty="0" smtClean="0"/>
              <a:t> </a:t>
            </a:r>
            <a:r>
              <a:rPr lang="en-US" i="1" baseline="0" dirty="0" smtClean="0"/>
              <a:t>&lt;CLICK&gt;</a:t>
            </a:r>
            <a:r>
              <a:rPr lang="en-US" baseline="0" dirty="0" smtClean="0"/>
              <a:t> of those attended under a group name</a:t>
            </a:r>
          </a:p>
          <a:p>
            <a:pPr marL="171450" indent="-171450">
              <a:buFont typeface="Arial" charset="0"/>
              <a:buNone/>
            </a:pPr>
            <a:r>
              <a:rPr lang="en-US" b="0" baseline="0" dirty="0" smtClean="0"/>
              <a:t>*  </a:t>
            </a:r>
            <a:r>
              <a:rPr lang="en-US" b="1" baseline="0" dirty="0" smtClean="0"/>
              <a:t>70</a:t>
            </a:r>
            <a:r>
              <a:rPr lang="en-US" baseline="0" dirty="0" smtClean="0"/>
              <a:t> </a:t>
            </a:r>
            <a:r>
              <a:rPr lang="en-US" i="1" baseline="0" dirty="0" smtClean="0"/>
              <a:t>&lt;CLICK&gt;</a:t>
            </a:r>
            <a:r>
              <a:rPr lang="en-US" baseline="0" dirty="0" smtClean="0"/>
              <a:t> Hosted Event guests</a:t>
            </a:r>
          </a:p>
          <a:p>
            <a:pPr marL="171450" indent="-171450">
              <a:buFont typeface="Arial" charset="0"/>
              <a:buNone/>
            </a:pPr>
            <a:endParaRPr lang="en-US" b="0" i="0" baseline="0" dirty="0" smtClean="0"/>
          </a:p>
          <a:p>
            <a:pPr marL="171450" indent="-171450">
              <a:buFont typeface="Arial" charset="0"/>
              <a:buNone/>
            </a:pPr>
            <a:r>
              <a:rPr lang="en-US" b="0" i="0" baseline="0" dirty="0" smtClean="0"/>
              <a:t>*  “None of this would have happened if it wasn’t for the VOLUNTEER TEAM!  So what do we ask of our local volunteers?”  </a:t>
            </a:r>
            <a:r>
              <a:rPr lang="en-US" b="0"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12</a:t>
            </a:fld>
            <a:endParaRPr lang="en-US" dirty="0"/>
          </a:p>
        </p:txBody>
      </p:sp>
    </p:spTree>
    <p:extLst>
      <p:ext uri="{BB962C8B-B14F-4D97-AF65-F5344CB8AC3E}">
        <p14:creationId xmlns:p14="http://schemas.microsoft.com/office/powerpoint/2010/main" val="1222117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a:t>
            </a:r>
          </a:p>
          <a:p>
            <a:endParaRPr lang="en-US" dirty="0" smtClean="0"/>
          </a:p>
          <a:p>
            <a:r>
              <a:rPr lang="en-US" dirty="0" smtClean="0"/>
              <a:t>Share the VOLUNTEER</a:t>
            </a:r>
            <a:r>
              <a:rPr lang="en-US" baseline="0" dirty="0" smtClean="0"/>
              <a:t> COMMITMENTS, elaborating where appropriate.</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dirty="0" smtClean="0"/>
              <a:t>1-2 hours per week, most weeks”  </a:t>
            </a:r>
            <a:r>
              <a:rPr lang="en-US" sz="1200" i="1" dirty="0" smtClean="0"/>
              <a:t>&lt;CLICK&gt;</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dirty="0" smtClean="0"/>
              <a:t>Team meetings every 1 to 2 months”  </a:t>
            </a:r>
            <a:r>
              <a:rPr lang="en-US" sz="1200" i="1" dirty="0" smtClean="0"/>
              <a:t>&lt;CLICK&gt;</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dirty="0" smtClean="0"/>
              <a:t>Off-season: hosted event focus and</a:t>
            </a:r>
            <a:r>
              <a:rPr lang="en-US" sz="1200" baseline="0" dirty="0" smtClean="0"/>
              <a:t> </a:t>
            </a:r>
            <a:r>
              <a:rPr lang="en-US" sz="1200" dirty="0" smtClean="0"/>
              <a:t>team building”  </a:t>
            </a:r>
            <a:r>
              <a:rPr lang="en-US" sz="1200" i="1" dirty="0" smtClean="0"/>
              <a:t>&lt;CLICK&gt;</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dirty="0" smtClean="0"/>
              <a:t>Both spouses serve, or the one serving has </a:t>
            </a:r>
            <a:r>
              <a:rPr lang="en-US" sz="1200" i="1" kern="1200" dirty="0" smtClean="0">
                <a:solidFill>
                  <a:schemeClr val="tx1"/>
                </a:solidFill>
                <a:latin typeface="+mn-lt"/>
                <a:ea typeface="+mn-ea"/>
                <a:cs typeface="+mn-cs"/>
              </a:rPr>
              <a:t>full support </a:t>
            </a:r>
            <a:r>
              <a:rPr lang="en-US" sz="1200" dirty="0" smtClean="0"/>
              <a:t>of their spouse”  </a:t>
            </a:r>
            <a:r>
              <a:rPr lang="en-US" sz="1200" i="1" dirty="0" smtClean="0"/>
              <a:t>&lt;CLICK&gt;</a:t>
            </a:r>
            <a:endParaRPr lang="en-US" i="1"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  “</a:t>
            </a:r>
            <a:r>
              <a:rPr lang="en-US" sz="1200" dirty="0" smtClean="0"/>
              <a:t>Invite others to the Weekend to Remember as a Group Coordinator”  </a:t>
            </a:r>
            <a:r>
              <a:rPr lang="en-US" sz="1200" i="1" dirty="0" smtClean="0"/>
              <a:t>&lt;CLICK&gt;</a:t>
            </a:r>
            <a:endParaRPr lang="en-US" i="1" baseline="0" dirty="0" smtClean="0"/>
          </a:p>
          <a:p>
            <a:endParaRPr lang="en-US" baseline="0" dirty="0" smtClean="0"/>
          </a:p>
          <a:p>
            <a:r>
              <a:rPr lang="en-US" baseline="0" dirty="0" smtClean="0"/>
              <a:t>Answer clarifying questions if posed, but don’t take too long as there will be a dedicated time for Q&amp;A at the end.</a:t>
            </a:r>
          </a:p>
          <a:p>
            <a:endParaRPr lang="en-US" b="1" i="1" baseline="0" dirty="0" smtClean="0"/>
          </a:p>
          <a:p>
            <a:r>
              <a:rPr lang="en-US" baseline="0" dirty="0" smtClean="0"/>
              <a:t>“Some of you may be asking, ‘What is a GROUP COORDINATOR?’”  </a:t>
            </a:r>
            <a:r>
              <a:rPr lang="en-US"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13</a:t>
            </a:fld>
            <a:endParaRPr lang="en-US" dirty="0"/>
          </a:p>
        </p:txBody>
      </p:sp>
    </p:spTree>
    <p:extLst>
      <p:ext uri="{BB962C8B-B14F-4D97-AF65-F5344CB8AC3E}">
        <p14:creationId xmlns:p14="http://schemas.microsoft.com/office/powerpoint/2010/main" val="408120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(1-2</a:t>
            </a:r>
            <a:r>
              <a:rPr lang="en-US" b="1" baseline="0" dirty="0" smtClean="0"/>
              <a:t> min)</a:t>
            </a:r>
          </a:p>
          <a:p>
            <a:endParaRPr lang="en-US" baseline="0" dirty="0" smtClean="0"/>
          </a:p>
          <a:p>
            <a:r>
              <a:rPr lang="en-US" baseline="0" dirty="0" smtClean="0"/>
              <a:t>*  “A Group Coordinator (aka a GC) is our key multiplier in our Weekend to Remember efforts.  He or she:</a:t>
            </a:r>
          </a:p>
          <a:p>
            <a:endParaRPr lang="en-US" baseline="0" dirty="0" smtClean="0"/>
          </a:p>
          <a:p>
            <a:pPr marL="171450" indent="-171450">
              <a:buFont typeface="Arial" panose="020B0604020202020204" pitchFamily="34" charset="0"/>
              <a:buNone/>
            </a:pPr>
            <a:r>
              <a:rPr lang="en-US" sz="1200" dirty="0" smtClean="0"/>
              <a:t>    -  Engages in personal ministry </a:t>
            </a:r>
            <a:r>
              <a:rPr lang="en-US" sz="1200" i="1" dirty="0" smtClean="0"/>
              <a:t>&lt;CLICK&gt;</a:t>
            </a:r>
            <a:r>
              <a:rPr lang="en-US" sz="1200" dirty="0" smtClean="0"/>
              <a:t> of INVITATION</a:t>
            </a:r>
            <a:r>
              <a:rPr lang="en-US" sz="1200" baseline="0" dirty="0" smtClean="0"/>
              <a:t> by</a:t>
            </a:r>
            <a:endParaRPr lang="en-US" sz="1200" dirty="0" smtClean="0"/>
          </a:p>
          <a:p>
            <a:pPr marL="171450" indent="-171450">
              <a:buFont typeface="Arial" panose="020B0604020202020204" pitchFamily="34" charset="0"/>
              <a:buNone/>
            </a:pPr>
            <a:r>
              <a:rPr lang="en-US" sz="1200" dirty="0" smtClean="0"/>
              <a:t>    -  creating a unique </a:t>
            </a:r>
            <a:r>
              <a:rPr lang="en-US" sz="1200" i="1" dirty="0" smtClean="0"/>
              <a:t>&lt;CLICK&gt;</a:t>
            </a:r>
            <a:r>
              <a:rPr lang="en-US" sz="1200" dirty="0" smtClean="0"/>
              <a:t> Group Name, so that</a:t>
            </a:r>
          </a:p>
          <a:p>
            <a:pPr marL="171450" indent="-171450">
              <a:buFont typeface="Arial" panose="020B0604020202020204" pitchFamily="34" charset="0"/>
              <a:buNone/>
            </a:pPr>
            <a:r>
              <a:rPr lang="en-US" sz="1200" dirty="0" smtClean="0"/>
              <a:t>    -  those who register using their Group Name </a:t>
            </a:r>
            <a:r>
              <a:rPr lang="en-US" sz="1200" i="1" dirty="0" smtClean="0"/>
              <a:t>&lt;CLICK&gt;</a:t>
            </a:r>
            <a:r>
              <a:rPr lang="en-US" sz="1200" dirty="0" smtClean="0"/>
              <a:t> save $100 on their registration as a couple.</a:t>
            </a:r>
            <a:r>
              <a:rPr lang="en-US" sz="1200" baseline="0" dirty="0" smtClean="0"/>
              <a:t>  Then, as a benefit to the GC:</a:t>
            </a:r>
            <a:endParaRPr lang="en-US" sz="1200" dirty="0" smtClean="0"/>
          </a:p>
          <a:p>
            <a:pPr marL="171450" indent="-171450">
              <a:buFont typeface="Arial" panose="020B0604020202020204" pitchFamily="34" charset="0"/>
              <a:buNone/>
            </a:pPr>
            <a:r>
              <a:rPr lang="en-US" sz="1200" dirty="0" smtClean="0"/>
              <a:t>    -  for every 5 paid couples who register with their Group Name, </a:t>
            </a:r>
            <a:r>
              <a:rPr lang="en-US" sz="1200" i="1" dirty="0" smtClean="0"/>
              <a:t>&lt;CLICK&gt;</a:t>
            </a:r>
            <a:r>
              <a:rPr lang="en-US" sz="1200" dirty="0" smtClean="0"/>
              <a:t> the GC receives a FREE couples’ registration”</a:t>
            </a:r>
          </a:p>
          <a:p>
            <a:endParaRPr lang="en-US" dirty="0" smtClean="0"/>
          </a:p>
          <a:p>
            <a:r>
              <a:rPr lang="en-US" dirty="0" smtClean="0"/>
              <a:t>*  “Now</a:t>
            </a:r>
            <a:r>
              <a:rPr lang="en-US" baseline="0" dirty="0" smtClean="0"/>
              <a:t> let’s take a look at the different AREAS OF FOCUS that make up a Volunteer Team.”  </a:t>
            </a:r>
            <a:r>
              <a:rPr lang="en-US"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14</a:t>
            </a:fld>
            <a:endParaRPr lang="en-US" dirty="0"/>
          </a:p>
        </p:txBody>
      </p:sp>
    </p:spTree>
    <p:extLst>
      <p:ext uri="{BB962C8B-B14F-4D97-AF65-F5344CB8AC3E}">
        <p14:creationId xmlns:p14="http://schemas.microsoft.com/office/powerpoint/2010/main" val="2349265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Special Note:</a:t>
            </a:r>
            <a:r>
              <a:rPr lang="en-US" b="1" i="1" baseline="0" dirty="0" smtClean="0"/>
              <a:t>  </a:t>
            </a:r>
            <a:r>
              <a:rPr lang="en-US" i="1" baseline="0" dirty="0" smtClean="0"/>
              <a:t>The next 4 slides are here only to give a complete picture of what a mature team might look like.  Do not delve into the various roles as they will have a chance to look at those on the volunteer website, and they will most likely start as a GROUP COORDINATOR COACH and PRAYER INTERCESSOR, two roles which will be highlighted in a later slide.</a:t>
            </a:r>
          </a:p>
          <a:p>
            <a:endParaRPr lang="en-US" i="1" baseline="0" dirty="0" smtClean="0"/>
          </a:p>
          <a:p>
            <a:r>
              <a:rPr lang="en-US" b="1" i="0" baseline="0" dirty="0" smtClean="0"/>
              <a:t>(1-2 Min)</a:t>
            </a:r>
          </a:p>
          <a:p>
            <a:endParaRPr lang="en-US" i="0" baseline="0" dirty="0" smtClean="0"/>
          </a:p>
          <a:p>
            <a:r>
              <a:rPr lang="en-US" i="0" baseline="0" dirty="0" smtClean="0"/>
              <a:t>*  “The first AREA OF FOCUS we’ll take a look at is:</a:t>
            </a:r>
          </a:p>
          <a:p>
            <a:endParaRPr lang="en-US" i="0" baseline="0" dirty="0" smtClean="0"/>
          </a:p>
          <a:p>
            <a:r>
              <a:rPr lang="en-US" b="1" u="sng" dirty="0" smtClean="0"/>
              <a:t>WEEKEND TO</a:t>
            </a:r>
            <a:r>
              <a:rPr lang="en-US" b="1" u="sng" baseline="0" dirty="0" smtClean="0"/>
              <a:t> </a:t>
            </a:r>
            <a:r>
              <a:rPr lang="en-US" b="1" u="sng" dirty="0" smtClean="0"/>
              <a:t>REMEMBER</a:t>
            </a:r>
            <a:r>
              <a:rPr lang="en-US" b="0" u="none" dirty="0" smtClean="0"/>
              <a:t>  </a:t>
            </a:r>
            <a:r>
              <a:rPr lang="en-US" b="0" i="1" u="none" dirty="0" smtClean="0"/>
              <a:t>&lt;CLICK&gt;</a:t>
            </a:r>
          </a:p>
          <a:p>
            <a:pPr marL="171450" indent="-171450">
              <a:buFont typeface="Arial" panose="020B0604020202020204" pitchFamily="34" charset="0"/>
              <a:buNone/>
            </a:pPr>
            <a:r>
              <a:rPr lang="en-US" dirty="0" smtClean="0"/>
              <a:t>*  Contact</a:t>
            </a:r>
            <a:r>
              <a:rPr lang="en-US" baseline="0" dirty="0" smtClean="0"/>
              <a:t> people who have expressed interest in the WTR Invitation Plan (i.e., being a Group Coordinator), and invite them to participate in the plan.</a:t>
            </a:r>
          </a:p>
          <a:p>
            <a:pPr marL="171450" indent="-171450">
              <a:buFont typeface="Arial" charset="0"/>
              <a:buNone/>
            </a:pPr>
            <a:r>
              <a:rPr lang="en-US" baseline="0" dirty="0" smtClean="0"/>
              <a:t>*  They then coach them to invite people to a WTR in their Church and Community.</a:t>
            </a:r>
          </a:p>
          <a:p>
            <a:pPr marL="171450" indent="-171450">
              <a:buFont typeface="Arial" charset="0"/>
              <a:buNone/>
            </a:pPr>
            <a:r>
              <a:rPr lang="en-US" baseline="0" dirty="0" smtClean="0"/>
              <a:t>    -  This is done through having conversations with people in person or by phone.</a:t>
            </a:r>
          </a:p>
          <a:p>
            <a:pPr marL="171450" lvl="0" indent="-171450">
              <a:buFont typeface="Arial" charset="0"/>
              <a:buNone/>
            </a:pPr>
            <a:r>
              <a:rPr lang="en-US" baseline="0" dirty="0" smtClean="0"/>
              <a:t>*  Serve onsite during the Weekend to Remember.”</a:t>
            </a:r>
          </a:p>
          <a:p>
            <a:pPr marL="171450" lvl="0" indent="-171450">
              <a:buFont typeface="Arial" charset="0"/>
              <a:buNone/>
            </a:pPr>
            <a:endParaRPr lang="en-US" baseline="0" dirty="0" smtClean="0"/>
          </a:p>
          <a:p>
            <a:pPr marL="171450" lvl="0" indent="-171450">
              <a:buFont typeface="Arial" charset="0"/>
              <a:buNone/>
            </a:pPr>
            <a:r>
              <a:rPr lang="en-US" baseline="0" dirty="0" smtClean="0"/>
              <a:t>*  “The next Area of Focus is key to the success of every volunteer team, and that is PRAYER.”  </a:t>
            </a:r>
            <a:r>
              <a:rPr lang="en-US" i="1" baseline="0" dirty="0" smtClean="0"/>
              <a:t>&lt;CLICK&gt;</a:t>
            </a:r>
          </a:p>
          <a:p>
            <a:endParaRPr lang="en-US" i="0"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15</a:t>
            </a:fld>
            <a:endParaRPr lang="en-US" dirty="0"/>
          </a:p>
        </p:txBody>
      </p:sp>
    </p:spTree>
    <p:extLst>
      <p:ext uri="{BB962C8B-B14F-4D97-AF65-F5344CB8AC3E}">
        <p14:creationId xmlns:p14="http://schemas.microsoft.com/office/powerpoint/2010/main" val="245778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(1-2 Min)</a:t>
            </a:r>
          </a:p>
          <a:p>
            <a:endParaRPr lang="en-US" dirty="0" smtClean="0"/>
          </a:p>
          <a:p>
            <a:r>
              <a:rPr lang="en-US" b="1" u="sng" dirty="0" smtClean="0"/>
              <a:t>PRAYER</a:t>
            </a:r>
            <a:endParaRPr lang="en-US" b="1" u="sng" baseline="0" dirty="0" smtClean="0"/>
          </a:p>
          <a:p>
            <a:pPr marL="171450" indent="-171450">
              <a:buFont typeface="Arial" panose="020B0604020202020204" pitchFamily="34" charset="0"/>
              <a:buNone/>
            </a:pPr>
            <a:r>
              <a:rPr lang="en-US" baseline="0" dirty="0" smtClean="0"/>
              <a:t>*  Pray for their team</a:t>
            </a:r>
          </a:p>
          <a:p>
            <a:pPr marL="171450" indent="-171450">
              <a:buFont typeface="Arial" panose="020B0604020202020204" pitchFamily="34" charset="0"/>
              <a:buNone/>
            </a:pPr>
            <a:r>
              <a:rPr lang="en-US" baseline="0" dirty="0" smtClean="0"/>
              <a:t>*  Pray for the ministry of </a:t>
            </a:r>
            <a:r>
              <a:rPr lang="en-US" baseline="0" dirty="0" err="1" smtClean="0"/>
              <a:t>FamilyLife</a:t>
            </a:r>
            <a:r>
              <a:rPr lang="en-US" baseline="0" dirty="0" smtClean="0"/>
              <a:t> in their area and beyond</a:t>
            </a:r>
          </a:p>
          <a:p>
            <a:pPr marL="171450" indent="-171450">
              <a:buFont typeface="Arial" panose="020B0604020202020204" pitchFamily="34" charset="0"/>
              <a:buNone/>
            </a:pPr>
            <a:r>
              <a:rPr lang="en-US" baseline="0" dirty="0" smtClean="0"/>
              <a:t>*  Pray for specific local prayer requests</a:t>
            </a:r>
          </a:p>
          <a:p>
            <a:pPr marL="171450" indent="-171450">
              <a:buFont typeface="Arial" panose="020B0604020202020204" pitchFamily="34" charset="0"/>
              <a:buNone/>
            </a:pPr>
            <a:r>
              <a:rPr lang="en-US" baseline="0" dirty="0" smtClean="0"/>
              <a:t>*  Intercessory prayer onsite at WTR during conference in dedicated Prayer Room</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“Another Area of Focus is HOSTED EVENTS.”  </a:t>
            </a:r>
            <a:r>
              <a:rPr lang="en-US"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16</a:t>
            </a:fld>
            <a:endParaRPr lang="en-US" dirty="0"/>
          </a:p>
        </p:txBody>
      </p:sp>
    </p:spTree>
    <p:extLst>
      <p:ext uri="{BB962C8B-B14F-4D97-AF65-F5344CB8AC3E}">
        <p14:creationId xmlns:p14="http://schemas.microsoft.com/office/powerpoint/2010/main" val="369767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(1-2 Min)</a:t>
            </a:r>
          </a:p>
          <a:p>
            <a:endParaRPr lang="en-US" dirty="0" smtClean="0"/>
          </a:p>
          <a:p>
            <a:r>
              <a:rPr lang="en-US" b="1" u="sng" dirty="0" smtClean="0"/>
              <a:t>HOSTED EVENTS</a:t>
            </a:r>
          </a:p>
          <a:p>
            <a:pPr marL="171450" indent="-171450">
              <a:buFont typeface="Arial" panose="020B0604020202020204" pitchFamily="34" charset="0"/>
              <a:buNone/>
            </a:pPr>
            <a:r>
              <a:rPr lang="en-US" dirty="0" smtClean="0"/>
              <a:t>*  Network with churches, pastors, and lay leaders in their area to foster outreach opportunities</a:t>
            </a:r>
            <a:r>
              <a:rPr lang="en-US" baseline="0" dirty="0" smtClean="0"/>
              <a:t> through hosted events (with emphasis on AOM and Stepping Up)</a:t>
            </a:r>
          </a:p>
          <a:p>
            <a:pPr marL="171450" indent="-171450">
              <a:buFont typeface="Arial" panose="020B0604020202020204" pitchFamily="34" charset="0"/>
              <a:buNone/>
            </a:pPr>
            <a:r>
              <a:rPr lang="en-US" baseline="0" dirty="0" smtClean="0"/>
              <a:t>*  These roles are less seasonal than those with a WTR Focus since churches can host events at any time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“Finally, we have a few SPECIALTY ROLES to consider.”  </a:t>
            </a:r>
            <a:r>
              <a:rPr lang="en-US"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17</a:t>
            </a:fld>
            <a:endParaRPr lang="en-US" dirty="0"/>
          </a:p>
        </p:txBody>
      </p:sp>
    </p:spTree>
    <p:extLst>
      <p:ext uri="{BB962C8B-B14F-4D97-AF65-F5344CB8AC3E}">
        <p14:creationId xmlns:p14="http://schemas.microsoft.com/office/powerpoint/2010/main" val="309408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(1-2</a:t>
            </a:r>
            <a:r>
              <a:rPr lang="en-US" b="1" baseline="0" dirty="0" smtClean="0"/>
              <a:t> Min)</a:t>
            </a:r>
          </a:p>
          <a:p>
            <a:endParaRPr lang="en-US" baseline="0" dirty="0" smtClean="0"/>
          </a:p>
          <a:p>
            <a:r>
              <a:rPr lang="en-US" b="1" u="sng" dirty="0" smtClean="0"/>
              <a:t>SPECIALTY ROLES</a:t>
            </a:r>
          </a:p>
          <a:p>
            <a:r>
              <a:rPr lang="en-US" dirty="0" smtClean="0"/>
              <a:t>*  Digital Media Coordinator:</a:t>
            </a:r>
          </a:p>
          <a:p>
            <a:pPr marL="171450" indent="-171450">
              <a:buFont typeface="Arial" panose="020B0604020202020204" pitchFamily="34" charset="0"/>
              <a:buNone/>
            </a:pPr>
            <a:r>
              <a:rPr lang="en-US" dirty="0" smtClean="0"/>
              <a:t>    -  Leads/Coordinates team invitations</a:t>
            </a:r>
            <a:r>
              <a:rPr lang="en-US" baseline="0" dirty="0" smtClean="0"/>
              <a:t> via social media</a:t>
            </a:r>
          </a:p>
          <a:p>
            <a:pPr marL="171450" indent="-171450">
              <a:buFont typeface="Arial" panose="020B0604020202020204" pitchFamily="34" charset="0"/>
              <a:buNone/>
            </a:pPr>
            <a:r>
              <a:rPr lang="en-US" baseline="0" dirty="0" smtClean="0"/>
              <a:t>    -  Assists fellow team members in navigating technology</a:t>
            </a:r>
          </a:p>
          <a:p>
            <a:pPr marL="171450" indent="-171450">
              <a:buFont typeface="Arial" panose="020B0604020202020204" pitchFamily="34" charset="0"/>
              <a:buNone/>
            </a:pPr>
            <a:r>
              <a:rPr lang="en-US" baseline="0" dirty="0" smtClean="0"/>
              <a:t>    -  Maintains team internet pages and sites</a:t>
            </a:r>
          </a:p>
          <a:p>
            <a:endParaRPr lang="en-US" dirty="0" smtClean="0"/>
          </a:p>
          <a:p>
            <a:pPr marL="0" indent="0">
              <a:buFont typeface="Arial" panose="020B0604020202020204" pitchFamily="34" charset="0"/>
              <a:buNone/>
            </a:pPr>
            <a:r>
              <a:rPr lang="en-US" baseline="0" dirty="0" smtClean="0"/>
              <a:t>*  Spiritual Follow Up Specialist:</a:t>
            </a:r>
          </a:p>
          <a:p>
            <a:pPr marL="171450" indent="-171450">
              <a:buFont typeface="Arial" panose="020B0604020202020204" pitchFamily="34" charset="0"/>
              <a:buNone/>
            </a:pPr>
            <a:r>
              <a:rPr lang="en-US" dirty="0" smtClean="0"/>
              <a:t>    -  Provides initial discipleship opportunities for individuals who make significant spiritual</a:t>
            </a:r>
            <a:r>
              <a:rPr lang="en-US" baseline="0" dirty="0" smtClean="0"/>
              <a:t> decisions at local </a:t>
            </a:r>
            <a:r>
              <a:rPr lang="en-US" baseline="0" dirty="0" err="1" smtClean="0"/>
              <a:t>FamilyLife</a:t>
            </a:r>
            <a:r>
              <a:rPr lang="en-US" baseline="0" dirty="0" smtClean="0"/>
              <a:t> events</a:t>
            </a:r>
          </a:p>
          <a:p>
            <a:pPr marL="171450" indent="-17145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  Military Liaison:</a:t>
            </a:r>
          </a:p>
          <a:p>
            <a:pPr marL="171450" indent="-171450">
              <a:buFont typeface="Arial" panose="020B0604020202020204" pitchFamily="34" charset="0"/>
              <a:buNone/>
            </a:pPr>
            <a:r>
              <a:rPr lang="en-US" baseline="0" dirty="0" smtClean="0"/>
              <a:t>    -  Connects with military bases, chaplains, military-friendly churches, and others to reach military families through </a:t>
            </a:r>
            <a:r>
              <a:rPr lang="en-US" baseline="0" dirty="0" err="1" smtClean="0"/>
              <a:t>FamilyLife</a:t>
            </a:r>
            <a:r>
              <a:rPr lang="en-US" baseline="0" dirty="0" smtClean="0"/>
              <a:t> events and resources</a:t>
            </a:r>
            <a:endParaRPr lang="en-US" dirty="0" smtClean="0"/>
          </a:p>
          <a:p>
            <a:endParaRPr lang="en-US" dirty="0" smtClean="0"/>
          </a:p>
          <a:p>
            <a:r>
              <a:rPr lang="en-US" dirty="0" smtClean="0"/>
              <a:t>*  “Now that you’ve seen an</a:t>
            </a:r>
            <a:r>
              <a:rPr lang="en-US" baseline="0" dirty="0" smtClean="0"/>
              <a:t> overview</a:t>
            </a:r>
            <a:r>
              <a:rPr lang="en-US" dirty="0" smtClean="0"/>
              <a:t> of a local</a:t>
            </a:r>
            <a:r>
              <a:rPr lang="en-US" baseline="0" dirty="0" smtClean="0"/>
              <a:t> volunteer team, let me introduce OUR TEAM here in &lt;insert city&gt;.”  </a:t>
            </a:r>
            <a:r>
              <a:rPr lang="en-US"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18</a:t>
            </a:fld>
            <a:endParaRPr lang="en-US" dirty="0"/>
          </a:p>
        </p:txBody>
      </p:sp>
    </p:spTree>
    <p:extLst>
      <p:ext uri="{BB962C8B-B14F-4D97-AF65-F5344CB8AC3E}">
        <p14:creationId xmlns:p14="http://schemas.microsoft.com/office/powerpoint/2010/main" val="2181891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p>
          <a:p>
            <a:endParaRPr lang="en-US" dirty="0" smtClean="0"/>
          </a:p>
          <a:p>
            <a:pPr marL="171450" indent="-171450">
              <a:buFont typeface="Arial" panose="020B0604020202020204" pitchFamily="34" charset="0"/>
              <a:buNone/>
            </a:pPr>
            <a:r>
              <a:rPr lang="en-US" dirty="0" smtClean="0"/>
              <a:t>Before</a:t>
            </a:r>
            <a:r>
              <a:rPr lang="en-US" baseline="0" dirty="0" smtClean="0"/>
              <a:t> clicking through needed positions, take a couple minutes to introduce current team members.</a:t>
            </a:r>
          </a:p>
          <a:p>
            <a:pPr marL="171450" indent="-171450">
              <a:buFont typeface="Arial" charset="0"/>
              <a:buNone/>
            </a:pPr>
            <a:endParaRPr lang="en-US" baseline="0" dirty="0" smtClean="0"/>
          </a:p>
          <a:p>
            <a:pPr marL="171450" indent="-171450">
              <a:buFont typeface="Arial" charset="0"/>
              <a:buNone/>
            </a:pPr>
            <a:r>
              <a:rPr lang="en-US" baseline="0" dirty="0" smtClean="0"/>
              <a:t>*  “Having met the current team </a:t>
            </a:r>
            <a:r>
              <a:rPr lang="en-US" i="1" baseline="0" dirty="0" smtClean="0"/>
              <a:t>&lt;CLICK&gt;</a:t>
            </a:r>
            <a:r>
              <a:rPr lang="en-US" baseline="0" dirty="0" smtClean="0"/>
              <a:t>, let’s talk about our most needed volunteer positions at this time.”</a:t>
            </a:r>
          </a:p>
          <a:p>
            <a:pPr marL="171450" indent="-171450">
              <a:buFont typeface="Arial" charset="0"/>
              <a:buNone/>
            </a:pPr>
            <a:endParaRPr lang="en-US" baseline="0" dirty="0" smtClean="0"/>
          </a:p>
          <a:p>
            <a:pPr marL="171450" indent="-171450">
              <a:buFont typeface="Arial" charset="0"/>
              <a:buNone/>
            </a:pPr>
            <a:r>
              <a:rPr lang="en-US" baseline="0" dirty="0" smtClean="0"/>
              <a:t>*  “2 roles every team member starts with are GC COACH and PRAYER INTERCESSOR.”  </a:t>
            </a:r>
            <a:r>
              <a:rPr lang="en-US" i="1" baseline="0" dirty="0" smtClean="0"/>
              <a:t>&lt;CLICK&gt;</a:t>
            </a:r>
          </a:p>
          <a:p>
            <a:pPr marL="171450" indent="-171450">
              <a:buFont typeface="Arial" charset="0"/>
              <a:buNone/>
            </a:pPr>
            <a:r>
              <a:rPr lang="en-US" baseline="0" dirty="0" smtClean="0"/>
              <a:t>    -  Once on the team, you may be asked to fill another role in addition to coach and intercessor.</a:t>
            </a:r>
          </a:p>
          <a:p>
            <a:pPr marL="171450" indent="-171450">
              <a:buFont typeface="Arial" charset="0"/>
              <a:buNone/>
            </a:pPr>
            <a:endParaRPr lang="en-US" baseline="0" dirty="0" smtClean="0"/>
          </a:p>
          <a:p>
            <a:pPr marL="0" indent="0">
              <a:buFont typeface="Arial" panose="020B0604020202020204" pitchFamily="34" charset="0"/>
              <a:buNone/>
            </a:pPr>
            <a:r>
              <a:rPr lang="en-US" b="1" i="1" baseline="0" dirty="0" smtClean="0"/>
              <a:t>(!! Prepare someone from the team to share a meaningful story of their impact through COACHING, and someone else to share of their impact through PRAYER.  Each needs to tell their story in 1-2 minutes.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None/>
            </a:pPr>
            <a:r>
              <a:rPr lang="en-US" dirty="0" smtClean="0"/>
              <a:t>Ask the pre-prepared couples to share their stories about their impact through coaching and prayer.</a:t>
            </a:r>
          </a:p>
          <a:p>
            <a:endParaRPr lang="en-US" dirty="0" smtClean="0"/>
          </a:p>
          <a:p>
            <a:r>
              <a:rPr lang="en-US" b="1" i="1" baseline="0" dirty="0" smtClean="0"/>
              <a:t>(!! If you need specific positions other than GC Coach and Prayer Intercessor, put them in the “&lt;needed position&gt;” slots.  If you don’t have other needs, then delete those slots. !!)</a:t>
            </a:r>
          </a:p>
          <a:p>
            <a:endParaRPr lang="en-US" b="0" i="0" baseline="0" dirty="0" smtClean="0"/>
          </a:p>
          <a:p>
            <a:pPr>
              <a:buFont typeface="Arial" charset="0"/>
              <a:buNone/>
            </a:pPr>
            <a:r>
              <a:rPr lang="en-US" b="0" i="0" dirty="0" smtClean="0"/>
              <a:t>*  “Now here are some other positions that we’re currently looking to fill.”  </a:t>
            </a:r>
            <a:r>
              <a:rPr lang="en-US" b="0" i="1" dirty="0" smtClean="0"/>
              <a:t>&lt;CLICK&gt;</a:t>
            </a:r>
            <a:r>
              <a:rPr lang="en-US" b="0" i="0" dirty="0" smtClean="0"/>
              <a:t> as</a:t>
            </a:r>
            <a:r>
              <a:rPr lang="en-US" b="0" i="0" baseline="0" dirty="0" smtClean="0"/>
              <a:t> needed</a:t>
            </a:r>
          </a:p>
          <a:p>
            <a:pPr>
              <a:buFont typeface="Arial" charset="0"/>
              <a:buNone/>
            </a:pPr>
            <a:endParaRPr lang="en-US" b="0" i="0" baseline="0" dirty="0" smtClean="0"/>
          </a:p>
          <a:p>
            <a:pPr>
              <a:buFont typeface="Arial" charset="0"/>
              <a:buNone/>
            </a:pPr>
            <a:r>
              <a:rPr lang="en-US" b="0" i="0" dirty="0" smtClean="0"/>
              <a:t>*  “T</a:t>
            </a:r>
            <a:r>
              <a:rPr lang="en-US" b="0" i="0" baseline="0" dirty="0" smtClean="0"/>
              <a:t>o understand the work we’ll be doing throughout the year, let’s look at our ANNUAL CYCLE.”  </a:t>
            </a:r>
            <a:r>
              <a:rPr lang="en-US" b="0" i="1" baseline="0" dirty="0" smtClean="0"/>
              <a:t>&lt;CLICK&gt;</a:t>
            </a:r>
            <a:endParaRPr lang="en-US" b="0" i="0"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19</a:t>
            </a:fld>
            <a:endParaRPr lang="en-US" dirty="0"/>
          </a:p>
        </p:txBody>
      </p:sp>
    </p:spTree>
    <p:extLst>
      <p:ext uri="{BB962C8B-B14F-4D97-AF65-F5344CB8AC3E}">
        <p14:creationId xmlns:p14="http://schemas.microsoft.com/office/powerpoint/2010/main" val="248659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smtClean="0"/>
              <a:t>(1-2</a:t>
            </a:r>
            <a:r>
              <a:rPr lang="en-US" b="1" i="0" u="none" baseline="0" dirty="0" smtClean="0"/>
              <a:t> </a:t>
            </a:r>
            <a:r>
              <a:rPr lang="en-US" b="1" i="0" u="none" dirty="0" smtClean="0"/>
              <a:t>Min)</a:t>
            </a:r>
          </a:p>
          <a:p>
            <a:endParaRPr lang="en-US" b="1" i="1" u="sng" dirty="0" smtClean="0"/>
          </a:p>
          <a:p>
            <a:r>
              <a:rPr lang="en-US" b="0" i="0" u="none" dirty="0" smtClean="0"/>
              <a:t>Warmly</a:t>
            </a:r>
            <a:r>
              <a:rPr lang="en-US" b="0" i="0" u="none" baseline="0" dirty="0" smtClean="0"/>
              <a:t> WELCOME group and THANK them for attending.</a:t>
            </a:r>
          </a:p>
          <a:p>
            <a:endParaRPr lang="en-US" b="0" i="0" u="none" baseline="0" dirty="0" smtClean="0"/>
          </a:p>
          <a:p>
            <a:r>
              <a:rPr lang="en-US" b="0" i="0" u="none" baseline="0" dirty="0" smtClean="0"/>
              <a:t>Play VISION video </a:t>
            </a:r>
            <a:r>
              <a:rPr lang="en-US" b="0" i="1" u="none" baseline="0" dirty="0" smtClean="0"/>
              <a:t>(&lt;CLICK&gt;</a:t>
            </a:r>
            <a:r>
              <a:rPr lang="en-US" b="0" i="0" u="none" baseline="0" dirty="0" smtClean="0"/>
              <a:t> “Vision” Video hyperlink to play video)</a:t>
            </a:r>
          </a:p>
          <a:p>
            <a:endParaRPr lang="en-US" b="0" i="0" u="none" baseline="0" dirty="0" smtClean="0"/>
          </a:p>
          <a:p>
            <a:r>
              <a:rPr lang="en-US" b="0" i="1" u="none" baseline="0" dirty="0" smtClean="0"/>
              <a:t>OPTIONAL:</a:t>
            </a:r>
            <a:r>
              <a:rPr lang="en-US" b="0" i="0" u="none" baseline="0" dirty="0" smtClean="0"/>
              <a:t>  Instead of using the video, share my own story to cast vision for the opportunity before them.</a:t>
            </a:r>
          </a:p>
          <a:p>
            <a:endParaRPr lang="en-US" b="0" i="0" u="none" baseline="0" dirty="0" smtClean="0"/>
          </a:p>
          <a:p>
            <a:r>
              <a:rPr lang="en-US" b="0" i="1" u="none" baseline="0" dirty="0" smtClean="0"/>
              <a:t>&lt;CLICK&gt;</a:t>
            </a:r>
          </a:p>
          <a:p>
            <a:endParaRPr lang="en-US" b="0" i="0" u="none" baseline="0"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2</a:t>
            </a:fld>
            <a:endParaRPr lang="en-US" dirty="0"/>
          </a:p>
        </p:txBody>
      </p:sp>
    </p:spTree>
    <p:extLst>
      <p:ext uri="{BB962C8B-B14F-4D97-AF65-F5344CB8AC3E}">
        <p14:creationId xmlns:p14="http://schemas.microsoft.com/office/powerpoint/2010/main" val="736636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(1-2 min)</a:t>
            </a:r>
          </a:p>
          <a:p>
            <a:endParaRPr lang="en-US" u="sng" dirty="0" smtClean="0"/>
          </a:p>
          <a:p>
            <a:r>
              <a:rPr lang="en-US" u="none" dirty="0" smtClean="0"/>
              <a:t>Use</a:t>
            </a:r>
            <a:r>
              <a:rPr lang="en-US" u="none" baseline="0" dirty="0" smtClean="0"/>
              <a:t> this slide to highlight the work that goes on throughout the year.  Starting with the catalytic Weekend to Remember Getaway.</a:t>
            </a:r>
          </a:p>
          <a:p>
            <a:endParaRPr lang="en-US" u="none" baseline="0" dirty="0" smtClean="0"/>
          </a:p>
          <a:p>
            <a:pPr>
              <a:buFont typeface="Arial" charset="0"/>
              <a:buNone/>
            </a:pPr>
            <a:r>
              <a:rPr lang="en-US" u="none" baseline="0" dirty="0" smtClean="0"/>
              <a:t>*  “Due to the CATALYTIC nature of the Weekend to Remember Getaway, there are FRESH OPPORTUNITIES every year after the event, both in terms of new team members and new ministry:”</a:t>
            </a:r>
          </a:p>
          <a:p>
            <a:pPr>
              <a:buFont typeface="Arial" charset="0"/>
              <a:buNone/>
            </a:pPr>
            <a:endParaRPr lang="en-US" u="none" baseline="0" dirty="0" smtClean="0"/>
          </a:p>
          <a:p>
            <a:pPr>
              <a:buFont typeface="Arial" charset="0"/>
              <a:buNone/>
            </a:pPr>
            <a:r>
              <a:rPr lang="en-US" u="none" baseline="0" dirty="0" smtClean="0"/>
              <a:t>    -  </a:t>
            </a:r>
            <a:r>
              <a:rPr lang="en-US" sz="1200" b="1" i="1" kern="1200" dirty="0" smtClean="0">
                <a:solidFill>
                  <a:schemeClr val="tx1"/>
                </a:solidFill>
                <a:latin typeface="+mn-lt"/>
                <a:ea typeface="+mn-ea"/>
                <a:cs typeface="+mn-cs"/>
              </a:rPr>
              <a:t>Follow-Up</a:t>
            </a:r>
            <a:r>
              <a:rPr lang="en-US" sz="1200" kern="1200" dirty="0" smtClean="0">
                <a:solidFill>
                  <a:schemeClr val="tx1"/>
                </a:solidFill>
                <a:latin typeface="+mn-lt"/>
                <a:ea typeface="+mn-ea"/>
                <a:cs typeface="+mn-cs"/>
              </a:rPr>
              <a:t> with Getaway Guests</a:t>
            </a:r>
          </a:p>
          <a:p>
            <a:pPr>
              <a:buFont typeface="Arial" charset="0"/>
              <a:buNone/>
            </a:pPr>
            <a:r>
              <a:rPr lang="en-US" sz="1200" u="none" kern="1200" baseline="0" dirty="0" smtClean="0">
                <a:solidFill>
                  <a:schemeClr val="tx1"/>
                </a:solidFill>
                <a:latin typeface="+mn-lt"/>
                <a:ea typeface="+mn-ea"/>
                <a:cs typeface="+mn-cs"/>
              </a:rPr>
              <a:t>    -  </a:t>
            </a:r>
            <a:r>
              <a:rPr lang="en-US" sz="1200" b="1" i="1" kern="1200" dirty="0" smtClean="0">
                <a:solidFill>
                  <a:schemeClr val="tx1"/>
                </a:solidFill>
                <a:latin typeface="+mn-lt"/>
                <a:ea typeface="+mn-ea"/>
                <a:cs typeface="+mn-cs"/>
              </a:rPr>
              <a:t>Expand </a:t>
            </a:r>
            <a:r>
              <a:rPr lang="en-US" sz="1200" dirty="0" smtClean="0"/>
              <a:t>Church Support (including</a:t>
            </a:r>
            <a:r>
              <a:rPr lang="en-US" sz="1200" baseline="0" dirty="0" smtClean="0"/>
              <a:t> opportunities to use “Hosted Resources” like AOM, SU, Blended, Connecting, etc.)</a:t>
            </a: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u="none" baseline="0" dirty="0" smtClean="0"/>
              <a:t>    -  </a:t>
            </a:r>
            <a:r>
              <a:rPr lang="en-US" sz="1200" b="1" i="1" kern="1200" dirty="0" smtClean="0">
                <a:solidFill>
                  <a:schemeClr val="tx1"/>
                </a:solidFill>
                <a:latin typeface="+mn-lt"/>
                <a:ea typeface="+mn-ea"/>
                <a:cs typeface="+mn-cs"/>
              </a:rPr>
              <a:t>Discover</a:t>
            </a:r>
            <a:r>
              <a:rPr lang="en-US" sz="1200" kern="1200" dirty="0" smtClean="0">
                <a:solidFill>
                  <a:schemeClr val="tx1"/>
                </a:solidFill>
                <a:latin typeface="+mn-lt"/>
                <a:ea typeface="+mn-ea"/>
                <a:cs typeface="+mn-cs"/>
              </a:rPr>
              <a:t> Group Coordinators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u="none" baseline="0" dirty="0" smtClean="0"/>
              <a:t>    -  </a:t>
            </a:r>
            <a:r>
              <a:rPr lang="en-US" sz="1200" b="1" i="1" kern="1200" dirty="0" smtClean="0">
                <a:solidFill>
                  <a:schemeClr val="tx1"/>
                </a:solidFill>
                <a:latin typeface="+mn-lt"/>
                <a:ea typeface="+mn-ea"/>
                <a:cs typeface="+mn-cs"/>
              </a:rPr>
              <a:t>Coach</a:t>
            </a:r>
            <a:r>
              <a:rPr lang="en-US" sz="1200" kern="1200" dirty="0" smtClean="0">
                <a:solidFill>
                  <a:schemeClr val="tx1"/>
                </a:solidFill>
                <a:latin typeface="+mn-lt"/>
                <a:ea typeface="+mn-ea"/>
                <a:cs typeface="+mn-cs"/>
              </a:rPr>
              <a:t> Group Coordinators</a:t>
            </a:r>
          </a:p>
          <a:p>
            <a:endParaRPr lang="en-US" u="none" baseline="0" dirty="0" smtClean="0"/>
          </a:p>
          <a:p>
            <a:r>
              <a:rPr lang="en-US" u="none" baseline="0" dirty="0" smtClean="0"/>
              <a:t>*  “Now, I’d like you to MEET A COUPLE who God brought to our team, and hear </a:t>
            </a:r>
            <a:r>
              <a:rPr lang="en-US" b="0" i="0" baseline="0" dirty="0" smtClean="0"/>
              <a:t>how God has used their efforts to change lives, as well as how it’s impacted them personally</a:t>
            </a:r>
            <a:r>
              <a:rPr lang="en-US" u="none" baseline="0" dirty="0" smtClean="0"/>
              <a:t>.  So, </a:t>
            </a:r>
            <a:r>
              <a:rPr lang="en-US" b="1" i="1" u="none" baseline="0" dirty="0" smtClean="0"/>
              <a:t>&lt;insert couple’s first names&gt;</a:t>
            </a:r>
            <a:r>
              <a:rPr lang="en-US" u="none" baseline="0" dirty="0" smtClean="0"/>
              <a:t>, come share your story.”  </a:t>
            </a:r>
            <a:r>
              <a:rPr lang="en-US" i="1" u="none" baseline="0" dirty="0" smtClean="0"/>
              <a:t>&lt;CLICK&gt;</a:t>
            </a:r>
            <a:endParaRPr lang="en-US" i="1" u="none"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20</a:t>
            </a:fld>
            <a:endParaRPr lang="en-US" dirty="0"/>
          </a:p>
        </p:txBody>
      </p:sp>
    </p:spTree>
    <p:extLst>
      <p:ext uri="{BB962C8B-B14F-4D97-AF65-F5344CB8AC3E}">
        <p14:creationId xmlns:p14="http://schemas.microsoft.com/office/powerpoint/2010/main" val="130046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a:t>
            </a:r>
            <a:r>
              <a:rPr lang="en-US" b="1" baseline="0" dirty="0" smtClean="0"/>
              <a:t> min)</a:t>
            </a:r>
          </a:p>
          <a:p>
            <a:endParaRPr lang="en-US" baseline="0" dirty="0" smtClean="0"/>
          </a:p>
          <a:p>
            <a:r>
              <a:rPr lang="en-US" b="1" i="1" dirty="0" smtClean="0"/>
              <a:t>(!!</a:t>
            </a:r>
            <a:r>
              <a:rPr lang="en-US" b="1" i="1" baseline="0" dirty="0" smtClean="0"/>
              <a:t> C</a:t>
            </a:r>
            <a:r>
              <a:rPr lang="en-US" b="1" i="1" dirty="0" smtClean="0"/>
              <a:t>hoose</a:t>
            </a:r>
            <a:r>
              <a:rPr lang="en-US" b="1" i="1" baseline="0" dirty="0" smtClean="0"/>
              <a:t> a volunteer couple to share how God drew them to the Local Volunteer Team, how they have seen lives changed through their efforts, and the impact that serving has had on them personally.  Strategically, you may want it to be the testimony of a GC Coach’s or Prayer Intercessor’s experience. !!)</a:t>
            </a:r>
          </a:p>
          <a:p>
            <a:endParaRPr lang="en-US" b="1" baseline="0" dirty="0" smtClean="0"/>
          </a:p>
          <a:p>
            <a:r>
              <a:rPr lang="en-US" b="0" baseline="0" dirty="0" smtClean="0"/>
              <a:t>Have pre-chosen couple share their story.</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“Thank you, </a:t>
            </a:r>
            <a:r>
              <a:rPr lang="en-US" b="1" i="1" u="none" baseline="0" dirty="0" smtClean="0"/>
              <a:t>&lt;insert couple’s first names&gt;</a:t>
            </a:r>
            <a:r>
              <a:rPr lang="en-US" u="none" baseline="0" dirty="0" smtClean="0"/>
              <a:t>, for sharing your story.  So let’s look at a couple of NEXT STEPS.”  </a:t>
            </a:r>
            <a:r>
              <a:rPr lang="en-US" i="1" u="none" baseline="0" dirty="0" smtClean="0"/>
              <a:t>&lt;CLICK&gt;</a:t>
            </a:r>
            <a:endParaRPr lang="en-US" i="1" u="none"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21</a:t>
            </a:fld>
            <a:endParaRPr lang="en-US" dirty="0"/>
          </a:p>
        </p:txBody>
      </p:sp>
    </p:spTree>
    <p:extLst>
      <p:ext uri="{BB962C8B-B14F-4D97-AF65-F5344CB8AC3E}">
        <p14:creationId xmlns:p14="http://schemas.microsoft.com/office/powerpoint/2010/main" val="866147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a:t>
            </a:r>
          </a:p>
          <a:p>
            <a:endParaRPr lang="en-US" dirty="0" smtClean="0"/>
          </a:p>
          <a:p>
            <a:pPr>
              <a:buFont typeface="Arial" charset="0"/>
              <a:buNone/>
            </a:pPr>
            <a:r>
              <a:rPr lang="en-US" dirty="0" smtClean="0"/>
              <a:t>*  “First of all, we’d</a:t>
            </a:r>
            <a:r>
              <a:rPr lang="en-US" baseline="0" dirty="0" smtClean="0"/>
              <a:t> like you to </a:t>
            </a:r>
            <a:r>
              <a:rPr lang="en-US" b="1" baseline="0" dirty="0" smtClean="0"/>
              <a:t>EXPLORE THE VOLUNTEER WEBSITE </a:t>
            </a:r>
            <a:r>
              <a:rPr lang="en-US" baseline="0" dirty="0" smtClean="0"/>
              <a:t>- y</a:t>
            </a:r>
            <a:r>
              <a:rPr lang="en-US" dirty="0" smtClean="0"/>
              <a:t>ou’ll find </a:t>
            </a:r>
            <a:r>
              <a:rPr lang="en-US" baseline="0" dirty="0" smtClean="0"/>
              <a:t>tons of useful information there, including:</a:t>
            </a:r>
          </a:p>
          <a:p>
            <a:pPr marL="171450" indent="-171450">
              <a:buFont typeface="Arial" charset="0"/>
              <a:buNone/>
            </a:pPr>
            <a:r>
              <a:rPr lang="en-US" baseline="0" dirty="0" smtClean="0"/>
              <a:t>    -  Detailed explanations of the different team roles</a:t>
            </a:r>
          </a:p>
          <a:p>
            <a:pPr marL="171450" indent="-171450">
              <a:buFont typeface="Arial" panose="020B0604020202020204" pitchFamily="34" charset="0"/>
              <a:buNone/>
            </a:pPr>
            <a:r>
              <a:rPr lang="en-US" baseline="0" dirty="0" smtClean="0"/>
              <a:t>    -  Our beliefs and the qualifications for serving on the team</a:t>
            </a:r>
          </a:p>
          <a:p>
            <a:pPr marL="171450" indent="-171450">
              <a:buFont typeface="Arial" panose="020B0604020202020204" pitchFamily="34" charset="0"/>
              <a:buNone/>
            </a:pPr>
            <a:r>
              <a:rPr lang="en-US" baseline="0" dirty="0" smtClean="0"/>
              <a:t>    -  The online application</a:t>
            </a:r>
          </a:p>
          <a:p>
            <a:pPr marL="171450" indent="-171450">
              <a:buFont typeface="Arial" panose="020B0604020202020204" pitchFamily="34" charset="0"/>
              <a:buNone/>
            </a:pPr>
            <a:r>
              <a:rPr lang="en-US" baseline="0" dirty="0" smtClean="0"/>
              <a:t>    -  Primarily, you’ll want to explore the “Apply” and “About Us” sections of the volunteer website’s Menu Bar</a:t>
            </a:r>
          </a:p>
          <a:p>
            <a:pPr marL="171450" indent="-171450">
              <a:buFont typeface="Arial" panose="020B0604020202020204" pitchFamily="34" charset="0"/>
              <a:buChar char="•"/>
            </a:pPr>
            <a:endParaRPr lang="en-US" baseline="0" dirty="0" smtClean="0"/>
          </a:p>
          <a:p>
            <a:pPr>
              <a:buFont typeface="Arial" charset="0"/>
              <a:buNone/>
            </a:pPr>
            <a:r>
              <a:rPr lang="en-US" dirty="0" smtClean="0"/>
              <a:t>*  “Then, as you sense</a:t>
            </a:r>
            <a:r>
              <a:rPr lang="en-US" baseline="0" dirty="0" smtClean="0"/>
              <a:t> </a:t>
            </a:r>
            <a:r>
              <a:rPr lang="en-US" dirty="0" smtClean="0"/>
              <a:t>God leading, </a:t>
            </a:r>
            <a:r>
              <a:rPr lang="en-US" b="1" baseline="0" dirty="0" smtClean="0"/>
              <a:t>FILL OUT AND SUBMIT THE ONLINE APPLICATION</a:t>
            </a:r>
            <a:r>
              <a:rPr lang="en-US" baseline="0" dirty="0" smtClean="0"/>
              <a:t> </a:t>
            </a:r>
            <a:endParaRPr lang="en-US" dirty="0" smtClean="0"/>
          </a:p>
          <a:p>
            <a:pPr marL="171450" indent="-171450">
              <a:buFont typeface="Arial" charset="0"/>
              <a:buNone/>
            </a:pPr>
            <a:endParaRPr lang="en-US" dirty="0" smtClean="0"/>
          </a:p>
          <a:p>
            <a:pPr marL="171450" indent="-171450">
              <a:buFont typeface="Arial" charset="0"/>
              <a:buNone/>
            </a:pPr>
            <a:r>
              <a:rPr lang="en-US" dirty="0" smtClean="0"/>
              <a:t>*  “To</a:t>
            </a:r>
            <a:r>
              <a:rPr lang="en-US" baseline="0" dirty="0" smtClean="0"/>
              <a:t> </a:t>
            </a:r>
            <a:r>
              <a:rPr lang="en-US" dirty="0" smtClean="0"/>
              <a:t>summarize, your NEXT STEPS </a:t>
            </a:r>
            <a:r>
              <a:rPr lang="en-US" baseline="0" dirty="0" smtClean="0"/>
              <a:t>are to:</a:t>
            </a:r>
          </a:p>
          <a:p>
            <a:pPr marL="171450" indent="-171450">
              <a:buFont typeface="Arial" charset="0"/>
              <a:buNone/>
            </a:pPr>
            <a:r>
              <a:rPr lang="en-US" baseline="0" dirty="0" smtClean="0"/>
              <a:t>    1)  Explore the </a:t>
            </a:r>
            <a:r>
              <a:rPr lang="en-US" i="0" baseline="0" dirty="0" smtClean="0"/>
              <a:t>VOLUNTEER WEBSITE</a:t>
            </a:r>
            <a:r>
              <a:rPr lang="en-US" i="1" baseline="0" dirty="0" smtClean="0"/>
              <a:t>,</a:t>
            </a:r>
          </a:p>
          <a:p>
            <a:pPr marL="171450" indent="-171450">
              <a:buFont typeface="Arial" charset="0"/>
              <a:buNone/>
            </a:pPr>
            <a:r>
              <a:rPr lang="en-US" i="0" baseline="0" dirty="0" smtClean="0"/>
              <a:t>    2)  Pray and seek GOD’S LEADING </a:t>
            </a:r>
            <a:r>
              <a:rPr lang="en-US" baseline="0" dirty="0" smtClean="0"/>
              <a:t>in joining the team,</a:t>
            </a:r>
          </a:p>
          <a:p>
            <a:pPr marL="171450" indent="-171450">
              <a:buFont typeface="Arial" charset="0"/>
              <a:buNone/>
            </a:pPr>
            <a:r>
              <a:rPr lang="en-US" baseline="0" dirty="0" smtClean="0"/>
              <a:t>    3)  As God leads, fill out the </a:t>
            </a:r>
            <a:r>
              <a:rPr lang="en-US" i="0" baseline="0" dirty="0" smtClean="0"/>
              <a:t>ONLINE APPLICATION </a:t>
            </a:r>
            <a:r>
              <a:rPr lang="en-US" baseline="0" dirty="0" smtClean="0"/>
              <a:t>(within the next 2 weeks)”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OPTIONAL:  Hand out response cards.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  “Are there any questions?”  </a:t>
            </a:r>
            <a:r>
              <a:rPr lang="en-US" i="1"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22</a:t>
            </a:fld>
            <a:endParaRPr lang="en-US" dirty="0"/>
          </a:p>
        </p:txBody>
      </p:sp>
    </p:spTree>
    <p:extLst>
      <p:ext uri="{BB962C8B-B14F-4D97-AF65-F5344CB8AC3E}">
        <p14:creationId xmlns:p14="http://schemas.microsoft.com/office/powerpoint/2010/main" val="2768721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remaining time</a:t>
            </a:r>
            <a:r>
              <a:rPr lang="en-US" baseline="0" dirty="0" smtClean="0"/>
              <a:t> to address any QUESTIONS the group may have.</a:t>
            </a:r>
          </a:p>
          <a:p>
            <a:endParaRPr lang="en-US" baseline="0" dirty="0" smtClean="0"/>
          </a:p>
          <a:p>
            <a:r>
              <a:rPr lang="en-US" baseline="0" dirty="0" smtClean="0"/>
              <a:t>*  “One of MY next steps is to SEND YOU AN EMAIL WITH LINKS to key areas of the volunteer website and the online application.”</a:t>
            </a:r>
          </a:p>
          <a:p>
            <a:endParaRPr lang="en-US" baseline="0" dirty="0" smtClean="0"/>
          </a:p>
          <a:p>
            <a:r>
              <a:rPr lang="en-US"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23</a:t>
            </a:fld>
            <a:endParaRPr lang="en-US" dirty="0"/>
          </a:p>
        </p:txBody>
      </p:sp>
    </p:spTree>
    <p:extLst>
      <p:ext uri="{BB962C8B-B14F-4D97-AF65-F5344CB8AC3E}">
        <p14:creationId xmlns:p14="http://schemas.microsoft.com/office/powerpoint/2010/main" val="3713881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PRAY</a:t>
            </a:r>
            <a:r>
              <a:rPr lang="en-US" i="0" baseline="0" dirty="0" smtClean="0"/>
              <a:t> FOR THE GROUP</a:t>
            </a:r>
          </a:p>
          <a:p>
            <a:r>
              <a:rPr lang="en-US" i="1" baseline="0" dirty="0" smtClean="0"/>
              <a:t>  -  </a:t>
            </a:r>
            <a:r>
              <a:rPr lang="en-US" dirty="0" smtClean="0"/>
              <a:t>Ask God to make his will known</a:t>
            </a:r>
            <a:r>
              <a:rPr lang="en-US" baseline="0" dirty="0" smtClean="0"/>
              <a:t> to those attending.</a:t>
            </a:r>
          </a:p>
          <a:p>
            <a:r>
              <a:rPr lang="en-US" baseline="0" dirty="0" smtClean="0"/>
              <a:t>  -  Pray for blessing in their lives, marriages, and families.</a:t>
            </a:r>
          </a:p>
          <a:p>
            <a:endParaRPr lang="en-US" baseline="0" dirty="0" smtClean="0"/>
          </a:p>
          <a:p>
            <a:r>
              <a:rPr lang="en-US" baseline="0" dirty="0" smtClean="0"/>
              <a:t>DISMISS</a:t>
            </a:r>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24</a:t>
            </a:fld>
            <a:endParaRPr lang="en-US" dirty="0"/>
          </a:p>
        </p:txBody>
      </p:sp>
    </p:spTree>
    <p:extLst>
      <p:ext uri="{BB962C8B-B14F-4D97-AF65-F5344CB8AC3E}">
        <p14:creationId xmlns:p14="http://schemas.microsoft.com/office/powerpoint/2010/main" val="274176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time for potential volunteers to reflect on God’s purposes, thereby providing the right context for viewing the presentation.</a:t>
            </a:r>
          </a:p>
          <a:p>
            <a:endParaRPr lang="en-US" dirty="0" smtClean="0"/>
          </a:p>
          <a:p>
            <a:r>
              <a:rPr lang="en-US" baseline="0" dirty="0" smtClean="0"/>
              <a:t>Briefly share (no more than 30 sec) why you joined </a:t>
            </a:r>
            <a:r>
              <a:rPr lang="en-US" baseline="0" dirty="0" err="1" smtClean="0"/>
              <a:t>FamilyLife</a:t>
            </a:r>
            <a:r>
              <a:rPr lang="en-US" baseline="0" dirty="0" smtClean="0"/>
              <a:t>/the volunteer team.  (You can do this </a:t>
            </a:r>
            <a:r>
              <a:rPr lang="en-US" i="1" baseline="0" dirty="0" smtClean="0"/>
              <a:t>before</a:t>
            </a:r>
            <a:r>
              <a:rPr lang="en-US" baseline="0" dirty="0" smtClean="0"/>
              <a:t> </a:t>
            </a:r>
            <a:r>
              <a:rPr lang="en-US" b="1" i="1" baseline="0" dirty="0" smtClean="0"/>
              <a:t>OR </a:t>
            </a:r>
            <a:r>
              <a:rPr lang="en-US" i="1" baseline="0" dirty="0" smtClean="0"/>
              <a:t>after</a:t>
            </a:r>
            <a:r>
              <a:rPr lang="en-US" baseline="0" dirty="0" smtClean="0"/>
              <a:t> the activity.)</a:t>
            </a:r>
          </a:p>
          <a:p>
            <a:pPr>
              <a:buFont typeface="Arial" charset="0"/>
              <a:buNone/>
            </a:pPr>
            <a:r>
              <a:rPr lang="en-US" dirty="0" smtClean="0"/>
              <a:t>*  </a:t>
            </a:r>
            <a:r>
              <a:rPr lang="en-US" i="1" dirty="0" smtClean="0"/>
              <a:t>IF BEFORE:</a:t>
            </a:r>
            <a:r>
              <a:rPr lang="en-US" baseline="0" dirty="0" smtClean="0"/>
              <a:t>  “Before I ask what brought YOU here, let me share why I am here.”</a:t>
            </a:r>
            <a:endParaRPr lang="en-US" dirty="0" smtClean="0"/>
          </a:p>
          <a:p>
            <a:pPr>
              <a:buFont typeface="Arial" charset="0"/>
              <a:buNone/>
            </a:pPr>
            <a:endParaRPr lang="en-US" baseline="0" dirty="0" smtClean="0"/>
          </a:p>
          <a:p>
            <a:r>
              <a:rPr lang="en-US" i="1" u="sng" baseline="0" dirty="0" smtClean="0"/>
              <a:t>ACTIVITY</a:t>
            </a:r>
            <a:r>
              <a:rPr lang="en-US" i="1" u="none" baseline="0" dirty="0" smtClean="0"/>
              <a:t>:</a:t>
            </a:r>
            <a:r>
              <a:rPr lang="en-US" u="none" baseline="0" dirty="0" smtClean="0"/>
              <a:t>  </a:t>
            </a:r>
            <a:r>
              <a:rPr lang="en-US" b="1" i="1" u="none" baseline="0" dirty="0" smtClean="0"/>
              <a:t>(!! Be sure to have pens and paper/index cards !!)</a:t>
            </a:r>
            <a:endParaRPr lang="en-US" b="1" i="1" u="sng" baseline="0" dirty="0" smtClean="0"/>
          </a:p>
          <a:p>
            <a:pPr>
              <a:buFont typeface="Arial" charset="0"/>
              <a:buNone/>
            </a:pPr>
            <a:r>
              <a:rPr lang="en-US" baseline="0" dirty="0" smtClean="0"/>
              <a:t>*  “I want to know, ‘Why are YOU here?’  Take 1-2 min. to write down WHY God brought you to this meeting</a:t>
            </a:r>
            <a:r>
              <a:rPr lang="en-US" baseline="0" dirty="0" smtClean="0">
                <a:solidFill>
                  <a:srgbClr val="FF0000"/>
                </a:solidFill>
              </a:rPr>
              <a:t>?”</a:t>
            </a:r>
            <a:endParaRPr lang="en-US" baseline="0" dirty="0" smtClean="0"/>
          </a:p>
          <a:p>
            <a:pPr>
              <a:buFont typeface="Arial" charset="0"/>
              <a:buNone/>
            </a:pPr>
            <a:endParaRPr lang="en-US" b="0" u="sng" baseline="0" dirty="0" smtClean="0"/>
          </a:p>
          <a:p>
            <a:pPr>
              <a:buFont typeface="Arial" charset="0"/>
              <a:buNone/>
            </a:pPr>
            <a:r>
              <a:rPr lang="en-US" b="0" u="none" baseline="0" dirty="0" smtClean="0"/>
              <a:t>    </a:t>
            </a:r>
            <a:r>
              <a:rPr lang="en-US" b="0" i="1" u="sng" baseline="0" dirty="0" smtClean="0"/>
              <a:t>Potential Prompts</a:t>
            </a:r>
            <a:r>
              <a:rPr lang="en-US" b="0" i="1" u="none" baseline="0" dirty="0" smtClean="0"/>
              <a:t> (DO NOT use all prompts, but select 1 or 2, or use 1 or 2 of your own)</a:t>
            </a:r>
            <a:r>
              <a:rPr lang="en-US" i="1" baseline="0" dirty="0" smtClean="0"/>
              <a:t>:</a:t>
            </a:r>
          </a:p>
          <a:p>
            <a:pPr>
              <a:buFontTx/>
              <a:buNone/>
            </a:pPr>
            <a:r>
              <a:rPr lang="en-US" baseline="0" dirty="0" smtClean="0"/>
              <a:t>      -  “How has God impacted your marriage through </a:t>
            </a:r>
            <a:r>
              <a:rPr lang="en-US" baseline="0" dirty="0" err="1" smtClean="0"/>
              <a:t>FamilyLife</a:t>
            </a:r>
            <a:r>
              <a:rPr lang="en-US" baseline="0" dirty="0" smtClean="0"/>
              <a:t>?”</a:t>
            </a:r>
          </a:p>
          <a:p>
            <a:pPr>
              <a:buFontTx/>
              <a:buNone/>
            </a:pPr>
            <a:r>
              <a:rPr lang="en-US" baseline="0" dirty="0" smtClean="0"/>
              <a:t>      -  “What excites you about marriage ministry?”</a:t>
            </a:r>
          </a:p>
          <a:p>
            <a:pPr>
              <a:buFontTx/>
              <a:buNone/>
            </a:pPr>
            <a:r>
              <a:rPr lang="en-US" baseline="0" dirty="0" smtClean="0"/>
              <a:t>      -  “What excites you about the possibility of being on the Local Volunteer Team?”</a:t>
            </a:r>
          </a:p>
          <a:p>
            <a:pPr marL="457200" lvl="1" indent="0">
              <a:buFont typeface="Arial" panose="020B0604020202020204" pitchFamily="34" charset="0"/>
              <a:buNone/>
            </a:pPr>
            <a:endParaRPr lang="en-US" baseline="0" dirty="0" smtClean="0">
              <a:solidFill>
                <a:srgbClr val="FF0000"/>
              </a:solidFill>
            </a:endParaRPr>
          </a:p>
          <a:p>
            <a:r>
              <a:rPr lang="en-US" baseline="0" dirty="0" smtClean="0"/>
              <a:t>*  “Our goal in this meeting is for you to see if the </a:t>
            </a:r>
            <a:r>
              <a:rPr lang="en-US" baseline="0" dirty="0" err="1" smtClean="0"/>
              <a:t>FamilyLife</a:t>
            </a:r>
            <a:r>
              <a:rPr lang="en-US" baseline="0" dirty="0" smtClean="0"/>
              <a:t> Volunteer Team is a place God is calling you to live out your ‘why.’  So let’s talk about the OPPORTUNITY we have before us.”  </a:t>
            </a:r>
            <a:r>
              <a:rPr lang="en-US" i="1" baseline="0" dirty="0" smtClean="0"/>
              <a:t>&lt;CLICK&gt;</a:t>
            </a:r>
            <a:endParaRPr lang="en-US" i="1" baseline="0"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3</a:t>
            </a:fld>
            <a:endParaRPr lang="en-US" dirty="0"/>
          </a:p>
        </p:txBody>
      </p:sp>
    </p:spTree>
    <p:extLst>
      <p:ext uri="{BB962C8B-B14F-4D97-AF65-F5344CB8AC3E}">
        <p14:creationId xmlns:p14="http://schemas.microsoft.com/office/powerpoint/2010/main" val="144114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b="1" baseline="0" dirty="0" smtClean="0"/>
              <a:t> min)</a:t>
            </a:r>
            <a:endParaRPr lang="en-US" b="1" dirty="0" smtClean="0"/>
          </a:p>
          <a:p>
            <a:endParaRPr lang="en-US" dirty="0" smtClean="0"/>
          </a:p>
          <a:p>
            <a:r>
              <a:rPr lang="en-US" i="1" u="sng" dirty="0" smtClean="0"/>
              <a:t>KEY POINT</a:t>
            </a:r>
            <a:r>
              <a:rPr lang="en-US" i="1" u="none" dirty="0" smtClean="0"/>
              <a:t>: </a:t>
            </a:r>
            <a:r>
              <a:rPr lang="en-US" i="0" u="none" dirty="0" smtClean="0"/>
              <a:t> </a:t>
            </a:r>
            <a:r>
              <a:rPr lang="en-US" dirty="0" smtClean="0"/>
              <a:t>We are here to advance the </a:t>
            </a:r>
            <a:r>
              <a:rPr lang="en-US" i="0" dirty="0" smtClean="0"/>
              <a:t>GOSPEL</a:t>
            </a:r>
            <a:r>
              <a:rPr lang="en-US" dirty="0" smtClean="0"/>
              <a:t>.</a:t>
            </a:r>
          </a:p>
          <a:p>
            <a:endParaRPr lang="en-US" dirty="0" smtClean="0"/>
          </a:p>
          <a:p>
            <a:r>
              <a:rPr lang="en-US" i="1" u="sng" dirty="0" smtClean="0"/>
              <a:t>KEY STATEMENTS</a:t>
            </a:r>
            <a:r>
              <a:rPr lang="en-US" i="1" u="none" dirty="0" smtClean="0"/>
              <a:t>:</a:t>
            </a:r>
          </a:p>
          <a:p>
            <a:r>
              <a:rPr lang="en-US" dirty="0" smtClean="0"/>
              <a:t>*  “I don’t have to tell you the</a:t>
            </a:r>
            <a:r>
              <a:rPr lang="en-US" baseline="0" dirty="0" smtClean="0"/>
              <a:t> </a:t>
            </a:r>
            <a:r>
              <a:rPr lang="en-US" dirty="0" smtClean="0"/>
              <a:t>divorce rate</a:t>
            </a:r>
            <a:r>
              <a:rPr lang="en-US" baseline="0" dirty="0" smtClean="0"/>
              <a:t> is high” </a:t>
            </a:r>
          </a:p>
          <a:p>
            <a:r>
              <a:rPr lang="en-US" baseline="0" dirty="0" smtClean="0"/>
              <a:t>*  “We all know that cohabitation is on the rise”</a:t>
            </a:r>
          </a:p>
          <a:p>
            <a:r>
              <a:rPr lang="en-US" baseline="0" dirty="0" smtClean="0"/>
              <a:t>*  “Handing down the faith is getting short-changed”</a:t>
            </a:r>
          </a:p>
          <a:p>
            <a:endParaRPr lang="en-US" b="1" i="0" baseline="0" dirty="0" smtClean="0"/>
          </a:p>
          <a:p>
            <a:r>
              <a:rPr lang="en-US" b="1" i="1" baseline="0" dirty="0" smtClean="0"/>
              <a:t>(!! This could be a good time to share a recent marriage or family statistic, but DO NOT use more than 1-2 stats as we want to move them emotionally here—NOT “convince them” !!)</a:t>
            </a:r>
          </a:p>
          <a:p>
            <a:endParaRPr lang="en-US" baseline="0" dirty="0" smtClean="0"/>
          </a:p>
          <a:p>
            <a:r>
              <a:rPr lang="en-US" i="1" u="sng" baseline="0" dirty="0" smtClean="0"/>
              <a:t>SUMMARY:</a:t>
            </a:r>
          </a:p>
          <a:p>
            <a:r>
              <a:rPr lang="en-US" baseline="0" dirty="0" smtClean="0"/>
              <a:t>*  “All these things have provided a wide open door for the </a:t>
            </a:r>
            <a:r>
              <a:rPr lang="en-US" i="0" baseline="0" dirty="0" smtClean="0"/>
              <a:t>GOSPEL</a:t>
            </a:r>
            <a:r>
              <a:rPr lang="en-US" baseline="0" dirty="0" smtClean="0"/>
              <a:t>!  </a:t>
            </a:r>
            <a:r>
              <a:rPr lang="en-US" baseline="0" dirty="0" err="1" smtClean="0"/>
              <a:t>FamilyLife</a:t>
            </a:r>
            <a:r>
              <a:rPr lang="en-US" baseline="0" dirty="0" smtClean="0"/>
              <a:t> believes that open door is the </a:t>
            </a:r>
            <a:r>
              <a:rPr lang="en-US" i="0" baseline="0" dirty="0" smtClean="0"/>
              <a:t>BIBLICAL BLUEPRINTS </a:t>
            </a:r>
            <a:r>
              <a:rPr lang="en-US" baseline="0" dirty="0" smtClean="0"/>
              <a:t>for marriage and family.”  </a:t>
            </a:r>
            <a:r>
              <a:rPr lang="en-US"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4</a:t>
            </a:fld>
            <a:endParaRPr lang="en-US" dirty="0"/>
          </a:p>
        </p:txBody>
      </p:sp>
    </p:spTree>
    <p:extLst>
      <p:ext uri="{BB962C8B-B14F-4D97-AF65-F5344CB8AC3E}">
        <p14:creationId xmlns:p14="http://schemas.microsoft.com/office/powerpoint/2010/main" val="270975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a:t>
            </a:r>
          </a:p>
          <a:p>
            <a:endParaRPr lang="en-US" dirty="0" smtClean="0"/>
          </a:p>
          <a:p>
            <a:r>
              <a:rPr lang="en-US" dirty="0" smtClean="0"/>
              <a:t>*  “Most</a:t>
            </a:r>
            <a:r>
              <a:rPr lang="en-US" baseline="0" dirty="0" smtClean="0"/>
              <a:t> people don’t start a relationship wanting it to be lukewarm, stale, or even worse, have it fail.”</a:t>
            </a:r>
          </a:p>
          <a:p>
            <a:endParaRPr lang="en-US" baseline="0" dirty="0" smtClean="0"/>
          </a:p>
          <a:p>
            <a:r>
              <a:rPr lang="en-US" baseline="0" dirty="0" smtClean="0"/>
              <a:t>*  “Once exposed to the </a:t>
            </a:r>
            <a:r>
              <a:rPr lang="en-US" i="0" baseline="0" dirty="0" smtClean="0"/>
              <a:t>BIBLICAL BLUEPRINTS</a:t>
            </a:r>
            <a:r>
              <a:rPr lang="en-US" baseline="0" dirty="0" smtClean="0"/>
              <a:t>, we have seen time and again that couples who give their lives, marriages, and families over to Christ </a:t>
            </a:r>
            <a:r>
              <a:rPr lang="en-US" i="1" baseline="0" dirty="0" smtClean="0"/>
              <a:t>&lt;CLICK&gt;</a:t>
            </a:r>
            <a:r>
              <a:rPr lang="en-US" baseline="0" dirty="0" smtClean="0"/>
              <a:t>, find a deeper relationship that becomes a beacon of </a:t>
            </a:r>
            <a:r>
              <a:rPr lang="en-US" i="0" baseline="0" dirty="0" smtClean="0"/>
              <a:t>HELP</a:t>
            </a:r>
            <a:r>
              <a:rPr lang="en-US" i="1" baseline="0" dirty="0" smtClean="0"/>
              <a:t> </a:t>
            </a:r>
            <a:r>
              <a:rPr lang="en-US" baseline="0" dirty="0" smtClean="0"/>
              <a:t>and </a:t>
            </a:r>
            <a:r>
              <a:rPr lang="en-US" i="0" baseline="0" dirty="0" smtClean="0"/>
              <a:t>HOPE</a:t>
            </a:r>
            <a:r>
              <a:rPr lang="en-US" i="1" baseline="0" dirty="0" smtClean="0"/>
              <a:t> </a:t>
            </a:r>
            <a:r>
              <a:rPr lang="en-US" baseline="0" dirty="0" smtClean="0"/>
              <a:t>to those around them.”</a:t>
            </a:r>
          </a:p>
          <a:p>
            <a:endParaRPr lang="en-US" baseline="0" dirty="0" smtClean="0"/>
          </a:p>
          <a:p>
            <a:r>
              <a:rPr lang="en-US" sz="1200" b="0" i="0" baseline="0" dirty="0" smtClean="0"/>
              <a:t>Read the “Top Quotes” from WTR/Hosted Events </a:t>
            </a:r>
          </a:p>
          <a:p>
            <a:r>
              <a:rPr lang="en-US" sz="1200" b="1" i="1" baseline="0" dirty="0" smtClean="0">
                <a:effectLst/>
              </a:rPr>
              <a:t>(!! Collect WTR/Hosted event top quotes !!)</a:t>
            </a:r>
          </a:p>
          <a:p>
            <a:endParaRPr lang="en-US" baseline="0" dirty="0" smtClean="0"/>
          </a:p>
          <a:p>
            <a:pPr>
              <a:buFont typeface="Arial" charset="0"/>
              <a:buNone/>
            </a:pPr>
            <a:r>
              <a:rPr lang="en-US" baseline="0" dirty="0" smtClean="0"/>
              <a:t>*  “That is why we do what we do at </a:t>
            </a:r>
            <a:r>
              <a:rPr lang="en-US" baseline="0" dirty="0" err="1" smtClean="0"/>
              <a:t>FamilyLife</a:t>
            </a:r>
            <a:r>
              <a:rPr lang="en-US" baseline="0" dirty="0" smtClean="0"/>
              <a:t>.”</a:t>
            </a:r>
          </a:p>
          <a:p>
            <a:pPr>
              <a:buFont typeface="Arial" charset="0"/>
              <a:buChar char="•"/>
            </a:pPr>
            <a:endParaRPr lang="en-US" dirty="0" smtClean="0"/>
          </a:p>
          <a:p>
            <a:pPr>
              <a:buFont typeface="Arial" charset="0"/>
              <a:buNone/>
            </a:pPr>
            <a:r>
              <a:rPr lang="en-US" dirty="0" smtClean="0"/>
              <a:t>*  “If you were to ask,</a:t>
            </a:r>
            <a:r>
              <a:rPr lang="en-US" baseline="0" dirty="0" smtClean="0"/>
              <a:t> ‘What is </a:t>
            </a:r>
            <a:r>
              <a:rPr lang="en-US" baseline="0" dirty="0" err="1" smtClean="0"/>
              <a:t>FamilyLife</a:t>
            </a:r>
            <a:r>
              <a:rPr lang="en-US" baseline="0" dirty="0" smtClean="0"/>
              <a:t> all about?’, in a word, we’re about </a:t>
            </a:r>
            <a:r>
              <a:rPr lang="en-US" i="0" baseline="0" dirty="0" smtClean="0"/>
              <a:t>HELP</a:t>
            </a:r>
            <a:r>
              <a:rPr lang="en-US" baseline="0" dirty="0" smtClean="0"/>
              <a:t>.  And with help, comes </a:t>
            </a:r>
            <a:r>
              <a:rPr lang="en-US" i="0" baseline="0" dirty="0" smtClean="0"/>
              <a:t>HOPE</a:t>
            </a:r>
            <a:r>
              <a:rPr lang="en-US" baseline="0" dirty="0" smtClean="0"/>
              <a:t>.  </a:t>
            </a:r>
            <a:r>
              <a:rPr lang="en-US" i="1" baseline="0" dirty="0" smtClean="0"/>
              <a:t>&lt;CLICK&gt;</a:t>
            </a:r>
            <a:endParaRPr lang="en-US"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5</a:t>
            </a:fld>
            <a:endParaRPr lang="en-US" dirty="0"/>
          </a:p>
        </p:txBody>
      </p:sp>
    </p:spTree>
    <p:extLst>
      <p:ext uri="{BB962C8B-B14F-4D97-AF65-F5344CB8AC3E}">
        <p14:creationId xmlns:p14="http://schemas.microsoft.com/office/powerpoint/2010/main" val="174146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a:t>
            </a:r>
          </a:p>
          <a:p>
            <a:endParaRPr lang="en-US" dirty="0" smtClean="0"/>
          </a:p>
          <a:p>
            <a:r>
              <a:rPr lang="en-US" dirty="0" smtClean="0"/>
              <a:t>*  “</a:t>
            </a:r>
            <a:r>
              <a:rPr lang="en-US" baseline="0" dirty="0" smtClean="0"/>
              <a:t>So </a:t>
            </a:r>
            <a:r>
              <a:rPr lang="en-US" baseline="0" dirty="0" err="1" smtClean="0"/>
              <a:t>FamilyLife</a:t>
            </a:r>
            <a:r>
              <a:rPr lang="en-US" baseline="0" dirty="0" smtClean="0"/>
              <a:t> is all about </a:t>
            </a:r>
            <a:r>
              <a:rPr lang="en-US" i="0" baseline="0" dirty="0" smtClean="0"/>
              <a:t>HELP &amp; HOPE</a:t>
            </a:r>
            <a:r>
              <a:rPr lang="en-US" baseline="0" dirty="0" smtClean="0"/>
              <a:t>.”</a:t>
            </a:r>
            <a:endParaRPr lang="en-US" dirty="0" smtClean="0"/>
          </a:p>
          <a:p>
            <a:endParaRPr lang="en-US" dirty="0" smtClean="0"/>
          </a:p>
          <a:p>
            <a:r>
              <a:rPr lang="en-US" i="0" baseline="0" dirty="0" smtClean="0"/>
              <a:t>VISION:  </a:t>
            </a:r>
            <a:r>
              <a:rPr lang="en-US" i="1" baseline="0" dirty="0" smtClean="0"/>
              <a:t>&lt;CLICK&gt;</a:t>
            </a:r>
          </a:p>
          <a:p>
            <a:r>
              <a:rPr lang="en-US" i="0" baseline="0" dirty="0" smtClean="0"/>
              <a:t>*</a:t>
            </a:r>
            <a:r>
              <a:rPr lang="en-US" i="1" baseline="0" dirty="0" smtClean="0"/>
              <a:t>  </a:t>
            </a:r>
            <a:r>
              <a:rPr lang="en-US" i="0" baseline="0" dirty="0" smtClean="0"/>
              <a:t>“EVERY </a:t>
            </a:r>
            <a:r>
              <a:rPr lang="en-US" baseline="0" dirty="0" smtClean="0"/>
              <a:t>home a GODLY home” (emphasize “every” and “godly”)</a:t>
            </a:r>
          </a:p>
          <a:p>
            <a:endParaRPr lang="en-US" baseline="0" dirty="0" smtClean="0"/>
          </a:p>
          <a:p>
            <a:r>
              <a:rPr lang="en-US" i="0" baseline="0" dirty="0" smtClean="0"/>
              <a:t>MISSION:  </a:t>
            </a:r>
            <a:r>
              <a:rPr lang="en-US" i="1" baseline="0" dirty="0" smtClean="0"/>
              <a:t>&lt;CLICK&gt;</a:t>
            </a:r>
          </a:p>
          <a:p>
            <a:r>
              <a:rPr lang="en-US" baseline="0" dirty="0" smtClean="0"/>
              <a:t>*  “To </a:t>
            </a:r>
            <a:r>
              <a:rPr lang="en-US" i="0" baseline="0" dirty="0" smtClean="0"/>
              <a:t>EFFECTIVELY </a:t>
            </a:r>
            <a:r>
              <a:rPr lang="en-US" baseline="0" dirty="0" smtClean="0"/>
              <a:t>develop godly marriages and families who CHANGE the world one home at a time.”  (See optional statements below.)</a:t>
            </a:r>
          </a:p>
          <a:p>
            <a:endParaRPr lang="en-US" baseline="0" dirty="0" smtClean="0"/>
          </a:p>
          <a:p>
            <a:r>
              <a:rPr lang="en-US" baseline="0" dirty="0" smtClean="0"/>
              <a:t>    </a:t>
            </a:r>
            <a:r>
              <a:rPr lang="en-US" i="1" u="sng" baseline="0" dirty="0" smtClean="0"/>
              <a:t>Optional statements</a:t>
            </a:r>
            <a:r>
              <a:rPr lang="en-US" i="1" baseline="0" dirty="0" smtClean="0"/>
              <a:t>:</a:t>
            </a:r>
          </a:p>
          <a:p>
            <a:r>
              <a:rPr lang="en-US" baseline="0" dirty="0" smtClean="0"/>
              <a:t>    -  “Our mission requires that we focus on what’s </a:t>
            </a:r>
            <a:r>
              <a:rPr lang="en-US" i="0" baseline="0" dirty="0" smtClean="0"/>
              <a:t>EFFECTIVE</a:t>
            </a:r>
            <a:r>
              <a:rPr lang="en-US" baseline="0" dirty="0" smtClean="0"/>
              <a:t>.”</a:t>
            </a:r>
          </a:p>
          <a:p>
            <a:r>
              <a:rPr lang="en-US" baseline="0" dirty="0" smtClean="0"/>
              <a:t>    -  “Our mission guides us toward </a:t>
            </a:r>
            <a:r>
              <a:rPr lang="en-US" i="0" baseline="0" dirty="0" smtClean="0"/>
              <a:t>MULTIPLIERS</a:t>
            </a:r>
            <a:r>
              <a:rPr lang="en-US" baseline="0" dirty="0" smtClean="0"/>
              <a:t>—those who are willing to reach out to others who, in turn, can reach out to still more.”</a:t>
            </a:r>
          </a:p>
          <a:p>
            <a:endParaRPr lang="en-US" baseline="0" dirty="0" smtClean="0"/>
          </a:p>
          <a:p>
            <a:r>
              <a:rPr lang="en-US" dirty="0" smtClean="0"/>
              <a:t>*  “At </a:t>
            </a:r>
            <a:r>
              <a:rPr lang="en-US" dirty="0" err="1" smtClean="0"/>
              <a:t>FamilyLife</a:t>
            </a:r>
            <a:r>
              <a:rPr lang="en-US" dirty="0" smtClean="0"/>
              <a:t>, we strive</a:t>
            </a:r>
            <a:r>
              <a:rPr lang="en-US" baseline="0" dirty="0" smtClean="0"/>
              <a:t> to communicate</a:t>
            </a:r>
            <a:r>
              <a:rPr lang="en-US" dirty="0" smtClean="0"/>
              <a:t> 4 CORE MESSAGES:”  </a:t>
            </a:r>
            <a:r>
              <a:rPr lang="en-US" i="1" baseline="0" dirty="0" smtClean="0"/>
              <a:t>&lt;CLICK&gt;</a:t>
            </a:r>
            <a:endParaRPr lang="en-US" i="1" baseline="0"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6</a:t>
            </a:fld>
            <a:endParaRPr lang="en-US" dirty="0"/>
          </a:p>
        </p:txBody>
      </p:sp>
    </p:spTree>
    <p:extLst>
      <p:ext uri="{BB962C8B-B14F-4D97-AF65-F5344CB8AC3E}">
        <p14:creationId xmlns:p14="http://schemas.microsoft.com/office/powerpoint/2010/main" val="425564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(5-7 Min)</a:t>
            </a:r>
          </a:p>
          <a:p>
            <a:endParaRPr lang="en-US" dirty="0" smtClean="0"/>
          </a:p>
          <a:p>
            <a:r>
              <a:rPr lang="en-US" dirty="0" smtClean="0"/>
              <a:t>*  “The first is:</a:t>
            </a:r>
          </a:p>
          <a:p>
            <a:endParaRPr lang="en-US" dirty="0" smtClean="0"/>
          </a:p>
          <a:p>
            <a:r>
              <a:rPr lang="en-US" dirty="0" smtClean="0"/>
              <a:t>1. Your </a:t>
            </a:r>
            <a:r>
              <a:rPr lang="en-US" b="1" dirty="0" smtClean="0"/>
              <a:t>WALK WITH GOD  </a:t>
            </a:r>
            <a:r>
              <a:rPr lang="en-US" b="0" i="1" dirty="0" smtClean="0"/>
              <a:t>&lt;CLICK&gt;</a:t>
            </a:r>
          </a:p>
          <a:p>
            <a:pPr marL="171450" indent="-171450">
              <a:buFont typeface="Arial" charset="0"/>
              <a:buNone/>
            </a:pPr>
            <a:r>
              <a:rPr lang="en-US" dirty="0" smtClean="0"/>
              <a:t>    *  The Gospel permeates everything we do</a:t>
            </a:r>
          </a:p>
          <a:p>
            <a:pPr marL="171450" indent="-171450">
              <a:buFont typeface="Arial" charset="0"/>
              <a:buNone/>
            </a:pPr>
            <a:r>
              <a:rPr lang="en-US" dirty="0" smtClean="0"/>
              <a:t>    *  A</a:t>
            </a:r>
            <a:r>
              <a:rPr lang="en-US" baseline="0" dirty="0" smtClean="0"/>
              <a:t> reformation of the family starts with MY HEART AND YOURS</a:t>
            </a: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charset="0"/>
              <a:buNone/>
              <a:tabLst/>
              <a:defRPr/>
            </a:pPr>
            <a:r>
              <a:rPr lang="en-US" dirty="0" smtClean="0"/>
              <a:t>        -  “the HOLY</a:t>
            </a:r>
            <a:r>
              <a:rPr lang="en-US" baseline="0" dirty="0" smtClean="0"/>
              <a:t> SPIRIT…turns the </a:t>
            </a:r>
            <a:r>
              <a:rPr lang="en-US" baseline="0" dirty="0" err="1" smtClean="0"/>
              <a:t>repenter</a:t>
            </a:r>
            <a:r>
              <a:rPr lang="en-US" baseline="0" dirty="0" smtClean="0"/>
              <a:t> into a reformer</a:t>
            </a:r>
          </a:p>
          <a:p>
            <a:pPr marL="171450" marR="0" lvl="1"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        -  </a:t>
            </a:r>
            <a:r>
              <a:rPr lang="en-US" sz="1200" kern="1200" baseline="0" dirty="0" smtClean="0">
                <a:solidFill>
                  <a:schemeClr val="tx1"/>
                </a:solidFill>
                <a:latin typeface="+mn-lt"/>
                <a:ea typeface="+mn-ea"/>
                <a:cs typeface="+mn-cs"/>
              </a:rPr>
              <a:t>“TRANSFORMATION will not begin as a broad-based social movement; it is first and foremost a </a:t>
            </a:r>
            <a:r>
              <a:rPr lang="en-US" sz="1200" i="1" kern="1200" baseline="0" dirty="0" smtClean="0">
                <a:solidFill>
                  <a:schemeClr val="tx1"/>
                </a:solidFill>
                <a:latin typeface="+mn-lt"/>
                <a:ea typeface="+mn-ea"/>
                <a:cs typeface="+mn-cs"/>
              </a:rPr>
              <a:t>spiritual movement </a:t>
            </a:r>
            <a:r>
              <a:rPr lang="en-US" sz="1200" kern="1200" baseline="0" dirty="0" smtClean="0">
                <a:solidFill>
                  <a:schemeClr val="tx1"/>
                </a:solidFill>
                <a:latin typeface="+mn-lt"/>
                <a:ea typeface="+mn-ea"/>
                <a:cs typeface="+mn-cs"/>
              </a:rPr>
              <a:t>in an </a:t>
            </a:r>
            <a:r>
              <a:rPr lang="en-US" sz="1200" i="1" kern="1200" baseline="0" dirty="0" smtClean="0">
                <a:solidFill>
                  <a:schemeClr val="tx1"/>
                </a:solidFill>
                <a:latin typeface="+mn-lt"/>
                <a:ea typeface="+mn-ea"/>
                <a:cs typeface="+mn-cs"/>
              </a:rPr>
              <a:t>individual’s</a:t>
            </a:r>
            <a:r>
              <a:rPr lang="en-US" sz="1200" kern="1200" baseline="0" dirty="0" smtClean="0">
                <a:solidFill>
                  <a:schemeClr val="tx1"/>
                </a:solidFill>
                <a:latin typeface="+mn-lt"/>
                <a:ea typeface="+mn-ea"/>
                <a:cs typeface="+mn-cs"/>
              </a:rPr>
              <a:t> life”</a:t>
            </a:r>
            <a:endParaRPr lang="en-US" dirty="0" smtClean="0"/>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2. Your </a:t>
            </a:r>
            <a:r>
              <a:rPr lang="en-US" b="1" baseline="0" dirty="0" smtClean="0"/>
              <a:t>COVENANT MARRIAGE  </a:t>
            </a:r>
            <a:r>
              <a:rPr lang="en-US" b="0" i="1" dirty="0" smtClean="0"/>
              <a:t>&lt;CLICK&gt;</a:t>
            </a:r>
            <a:endParaRPr lang="en-US" b="1" i="1" baseline="0" dirty="0" smtClean="0"/>
          </a:p>
          <a:p>
            <a:pPr marL="171450" lvl="0" indent="-171450" algn="l" defTabSz="914400" rtl="0" eaLnBrk="1" latinLnBrk="0" hangingPunct="1">
              <a:buFont typeface="Arial" charset="0"/>
              <a:buNone/>
            </a:pPr>
            <a:r>
              <a:rPr lang="en-US" sz="1200" kern="1200" dirty="0" smtClean="0">
                <a:solidFill>
                  <a:schemeClr val="tx1"/>
                </a:solidFill>
                <a:latin typeface="+mn-lt"/>
                <a:ea typeface="+mn-ea"/>
                <a:cs typeface="+mn-cs"/>
              </a:rPr>
              <a:t>    *  We call people to embrace the sacredness of the marriage covenant</a:t>
            </a:r>
          </a:p>
          <a:p>
            <a:pPr marL="171450" lvl="0" indent="-171450" algn="l" defTabSz="914400" rtl="0" eaLnBrk="1" latinLnBrk="0" hangingPunct="1">
              <a:buFont typeface="Arial" charset="0"/>
              <a:buNone/>
            </a:pPr>
            <a:r>
              <a:rPr lang="en-US" sz="1200" kern="1200" baseline="0" dirty="0" smtClean="0">
                <a:solidFill>
                  <a:schemeClr val="tx1"/>
                </a:solidFill>
                <a:latin typeface="+mn-lt"/>
                <a:ea typeface="+mn-ea"/>
                <a:cs typeface="+mn-cs"/>
              </a:rPr>
              <a:t>        -  “To God, the word covenant doesn’t simply mean two people have agreed to terms on some issue, but their fundamental integrity is involved.”</a:t>
            </a:r>
          </a:p>
          <a:p>
            <a:pPr marL="171450" lvl="0" indent="-171450" algn="l" defTabSz="914400" rtl="0" eaLnBrk="1" latinLnBrk="0" hangingPunct="1">
              <a:buFont typeface="Arial" charset="0"/>
              <a:buNone/>
            </a:pPr>
            <a:r>
              <a:rPr lang="en-US" sz="1200" kern="1200" baseline="0" dirty="0" smtClean="0">
                <a:solidFill>
                  <a:schemeClr val="tx1"/>
                </a:solidFill>
                <a:latin typeface="+mn-lt"/>
                <a:ea typeface="+mn-ea"/>
                <a:cs typeface="+mn-cs"/>
              </a:rPr>
              <a:t>        -  “Keeping a marriage covenant is more that just pledging to remain married… It also means making a HOLY PROMISE TO GOD. It means making your marriage all that God intended it to be.”</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3. Your </a:t>
            </a:r>
            <a:r>
              <a:rPr lang="en-US" b="1" baseline="0" dirty="0" smtClean="0"/>
              <a:t>ROLE IN THE FAMILY  </a:t>
            </a:r>
            <a:r>
              <a:rPr lang="en-US" b="0" i="1" dirty="0" smtClean="0"/>
              <a:t>&lt;CLICK&gt;</a:t>
            </a:r>
            <a:endParaRPr lang="en-US" b="1" i="1" baseline="0" dirty="0" smtClean="0"/>
          </a:p>
          <a:p>
            <a:pPr marL="171450" lvl="0" indent="-171450">
              <a:buFont typeface="Arial" charset="0"/>
              <a:buNone/>
            </a:pPr>
            <a:r>
              <a:rPr lang="en-US" baseline="0" dirty="0" smtClean="0"/>
              <a:t>    *  We call people to their roles as defined by Scripture</a:t>
            </a:r>
          </a:p>
          <a:p>
            <a:pPr marL="171450" lvl="0" indent="-171450">
              <a:buFont typeface="Arial" charset="0"/>
              <a:buNone/>
            </a:pPr>
            <a:r>
              <a:rPr lang="en-US" baseline="0" dirty="0" smtClean="0"/>
              <a:t>        -  “A family reformation will not occur without recognition of the UNIQUE, BIBLICALLY PRESCRIBED RESPONSIBILITIES of men and women in the marriage relationship” </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4. Your </a:t>
            </a:r>
            <a:r>
              <a:rPr lang="en-US" b="1" baseline="0" dirty="0" smtClean="0"/>
              <a:t>SPIRITUAL LEGACY  </a:t>
            </a:r>
            <a:r>
              <a:rPr lang="en-US" b="0" i="1" dirty="0" smtClean="0"/>
              <a:t>&lt;CLICK&gt;</a:t>
            </a:r>
            <a:endParaRPr lang="en-US" b="1" i="1" baseline="0" dirty="0" smtClean="0"/>
          </a:p>
          <a:p>
            <a:pPr marL="171450" lvl="0" indent="-171450">
              <a:buFont typeface="Arial" panose="020B0604020202020204" pitchFamily="34" charset="0"/>
              <a:buNone/>
            </a:pPr>
            <a:r>
              <a:rPr lang="en-US" baseline="0" dirty="0" smtClean="0"/>
              <a:t>    *  We call parents to recognize the inherent value of their children who will carry with them the message of love, godly values, and Christian character to a new generation</a:t>
            </a:r>
          </a:p>
          <a:p>
            <a:pPr marL="171450" lvl="0" indent="-171450">
              <a:buFont typeface="Arial" panose="020B0604020202020204" pitchFamily="34" charset="0"/>
              <a:buNone/>
            </a:pPr>
            <a:r>
              <a:rPr lang="en-US" sz="1200" kern="1200" baseline="0" dirty="0" smtClean="0">
                <a:solidFill>
                  <a:schemeClr val="tx1"/>
                </a:solidFill>
                <a:latin typeface="+mn-lt"/>
                <a:ea typeface="+mn-ea"/>
                <a:cs typeface="+mn-cs"/>
              </a:rPr>
              <a:t>        -  “They [children] are image bearers of God and perhaps our most important assignment. They are the conscience, character, and MESSAGE BEARERS of the GOSPEL to the NEXT GENERATION.” </a:t>
            </a:r>
          </a:p>
          <a:p>
            <a:pPr marL="628650" lvl="1" indent="-171450">
              <a:buFont typeface="Arial" panose="020B0604020202020204" pitchFamily="34" charset="0"/>
              <a:buChar char="•"/>
            </a:pPr>
            <a:endParaRPr lang="en-US" baseline="0" dirty="0" smtClean="0"/>
          </a:p>
          <a:p>
            <a:pPr marL="171450" lvl="0" indent="-171450">
              <a:buFont typeface="Arial" charset="0"/>
              <a:buNone/>
            </a:pPr>
            <a:r>
              <a:rPr lang="en-US" baseline="0" dirty="0" smtClean="0"/>
              <a:t>*  “So there you have it </a:t>
            </a:r>
            <a:r>
              <a:rPr lang="en-US" i="1" baseline="0" dirty="0" smtClean="0"/>
              <a:t>&lt;CLICK&gt;</a:t>
            </a:r>
            <a:r>
              <a:rPr lang="en-US" baseline="0" dirty="0" smtClean="0"/>
              <a:t>, </a:t>
            </a:r>
            <a:r>
              <a:rPr lang="en-US" baseline="0" dirty="0" err="1" smtClean="0"/>
              <a:t>FamilyLife’s</a:t>
            </a:r>
            <a:r>
              <a:rPr lang="en-US" baseline="0" dirty="0" smtClean="0"/>
              <a:t> 4 CORE MESSAGES.”</a:t>
            </a:r>
          </a:p>
          <a:p>
            <a:pPr marL="171450" lvl="0" indent="-171450">
              <a:buFont typeface="Arial" charset="0"/>
              <a:buNone/>
            </a:pPr>
            <a:endParaRPr lang="en-US" baseline="0" dirty="0" smtClean="0"/>
          </a:p>
          <a:p>
            <a:pPr marL="171450" lvl="0" indent="-171450">
              <a:buFont typeface="Arial" charset="0"/>
              <a:buNone/>
            </a:pPr>
            <a:r>
              <a:rPr lang="en-US" baseline="0" dirty="0" smtClean="0"/>
              <a:t>*  “Next, I’d like to cover 5 Key FAMILYLIFE DISTINCTIVES” </a:t>
            </a:r>
            <a:r>
              <a:rPr lang="en-US" i="1" baseline="0" dirty="0" smtClean="0"/>
              <a:t>(optional slide)</a:t>
            </a:r>
            <a:r>
              <a:rPr lang="en-US" baseline="0" dirty="0" smtClean="0"/>
              <a:t> </a:t>
            </a:r>
            <a:r>
              <a:rPr lang="en-US" b="1" i="1" u="sng" baseline="0" dirty="0" smtClean="0"/>
              <a:t>OR</a:t>
            </a:r>
            <a:r>
              <a:rPr lang="en-US" baseline="0" dirty="0" smtClean="0"/>
              <a:t> “Next, I’d like to share an overview of the WEEKEND TO REMEMBER”  </a:t>
            </a:r>
            <a:r>
              <a:rPr lang="en-US" i="1" baseline="0" dirty="0" smtClean="0"/>
              <a:t>&lt;CLICK&gt;</a:t>
            </a:r>
          </a:p>
          <a:p>
            <a:pPr marL="171450" lvl="0" indent="-171450">
              <a:buFont typeface="Arial" charset="0"/>
              <a:buNone/>
            </a:pPr>
            <a:endParaRPr lang="en-US" baseline="0" dirty="0" smtClean="0"/>
          </a:p>
          <a:p>
            <a:pPr marL="171450" lvl="0" indent="-171450">
              <a:buFont typeface="Arial" panose="020B0604020202020204" pitchFamily="34" charset="0"/>
              <a:buNone/>
            </a:pPr>
            <a:r>
              <a:rPr lang="en-US" i="1" baseline="0" dirty="0" smtClean="0"/>
              <a:t>[Source – All quotations are from Dennis Rainey’s One Home at a Time book, except for the 2</a:t>
            </a:r>
            <a:r>
              <a:rPr lang="en-US" i="1" baseline="30000" dirty="0" smtClean="0"/>
              <a:t>nd</a:t>
            </a:r>
            <a:r>
              <a:rPr lang="en-US" i="1" baseline="0" dirty="0" smtClean="0"/>
              <a:t> quote under “Your Walk with God,” which is from Our Journey 2014 booklet.]</a:t>
            </a:r>
            <a:endParaRPr lang="en-US" i="1" baseline="0"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7</a:t>
            </a:fld>
            <a:endParaRPr lang="en-US" dirty="0"/>
          </a:p>
        </p:txBody>
      </p:sp>
    </p:spTree>
    <p:extLst>
      <p:ext uri="{BB962C8B-B14F-4D97-AF65-F5344CB8AC3E}">
        <p14:creationId xmlns:p14="http://schemas.microsoft.com/office/powerpoint/2010/main" val="339558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 </a:t>
            </a:r>
          </a:p>
          <a:p>
            <a:r>
              <a:rPr lang="en-US" b="1" i="1" dirty="0" smtClean="0"/>
              <a:t>OPTIONAL</a:t>
            </a:r>
            <a:r>
              <a:rPr lang="en-US" b="1" i="1" baseline="0" dirty="0" smtClean="0"/>
              <a:t> SLIDE</a:t>
            </a:r>
            <a:endParaRPr lang="en-US" b="1" i="1" dirty="0" smtClean="0"/>
          </a:p>
          <a:p>
            <a:endParaRPr lang="en-US" b="1" dirty="0" smtClean="0"/>
          </a:p>
          <a:p>
            <a:r>
              <a:rPr lang="en-US" b="0" dirty="0" smtClean="0"/>
              <a:t>Briefly walk through the KEY DISTINCTIVES elaborating where needed</a:t>
            </a:r>
          </a:p>
          <a:p>
            <a:endParaRPr lang="en-US" b="0" dirty="0" smtClean="0"/>
          </a:p>
          <a:p>
            <a:pPr marL="171450" indent="-171450">
              <a:buFont typeface="Arial" panose="020B0604020202020204" pitchFamily="34" charset="0"/>
              <a:buNone/>
            </a:pPr>
            <a:r>
              <a:rPr lang="en-US" b="0" dirty="0" smtClean="0"/>
              <a:t>1)  “Biblically Centered”  </a:t>
            </a:r>
            <a:r>
              <a:rPr lang="en-US" b="0" i="1" dirty="0" smtClean="0"/>
              <a:t>&lt;CLICK&gt;</a:t>
            </a:r>
          </a:p>
          <a:p>
            <a:pPr marL="171450" indent="-171450">
              <a:buFont typeface="Arial" panose="020B0604020202020204" pitchFamily="34" charset="0"/>
              <a:buNone/>
            </a:pPr>
            <a:r>
              <a:rPr lang="en-US" b="0" dirty="0" smtClean="0"/>
              <a:t>2)  “Practical and Transformational”  </a:t>
            </a:r>
            <a:r>
              <a:rPr lang="en-US" b="0" i="1" dirty="0" smtClean="0"/>
              <a:t>&lt;CLICK&gt;</a:t>
            </a:r>
          </a:p>
          <a:p>
            <a:pPr marL="171450" indent="-171450">
              <a:buFont typeface="Arial" panose="020B0604020202020204" pitchFamily="34" charset="0"/>
              <a:buNone/>
            </a:pPr>
            <a:r>
              <a:rPr lang="en-US" b="0" dirty="0" smtClean="0"/>
              <a:t>3)  “Authentic and Real”  </a:t>
            </a:r>
            <a:r>
              <a:rPr lang="en-US" b="0" i="1" dirty="0" smtClean="0"/>
              <a:t>&lt;CLICK&gt;</a:t>
            </a:r>
          </a:p>
          <a:p>
            <a:pPr marL="171450" indent="-171450">
              <a:buFont typeface="Arial" panose="020B0604020202020204" pitchFamily="34" charset="0"/>
              <a:buNone/>
            </a:pPr>
            <a:r>
              <a:rPr lang="en-US" b="0" dirty="0" smtClean="0"/>
              <a:t>4)  “Transferable Concepts”  </a:t>
            </a:r>
            <a:r>
              <a:rPr lang="en-US" b="0" i="1" dirty="0" smtClean="0"/>
              <a:t>&lt;CLICK&gt;</a:t>
            </a:r>
          </a:p>
          <a:p>
            <a:pPr marL="171450" indent="-171450">
              <a:buFont typeface="Arial" charset="0"/>
              <a:buNone/>
            </a:pPr>
            <a:r>
              <a:rPr lang="en-US" b="0" dirty="0" smtClean="0"/>
              <a:t>5)</a:t>
            </a:r>
            <a:r>
              <a:rPr lang="en-US" b="0" baseline="0" dirty="0" smtClean="0"/>
              <a:t>  “</a:t>
            </a:r>
            <a:r>
              <a:rPr lang="en-US" b="0" dirty="0" smtClean="0"/>
              <a:t>Relevant Experiences”  </a:t>
            </a:r>
            <a:r>
              <a:rPr lang="en-US" b="0" i="1" dirty="0" smtClean="0"/>
              <a:t>&lt;CLICK&gt;</a:t>
            </a:r>
          </a:p>
          <a:p>
            <a:pPr marL="171450" indent="-171450">
              <a:buFont typeface="Arial" charset="0"/>
              <a:buNone/>
            </a:pPr>
            <a:endParaRPr lang="en-US" b="0" dirty="0" smtClean="0"/>
          </a:p>
          <a:p>
            <a:pPr marL="171450" indent="-171450">
              <a:buFont typeface="Arial" charset="0"/>
              <a:buNone/>
            </a:pPr>
            <a:r>
              <a:rPr lang="en-US" b="0" dirty="0" smtClean="0"/>
              <a:t>*  “</a:t>
            </a:r>
            <a:r>
              <a:rPr lang="en-US" baseline="0" dirty="0" smtClean="0"/>
              <a:t>Next, I’d like to share an overview of the Weekend to Remember.”  </a:t>
            </a:r>
            <a:r>
              <a:rPr lang="en-US" i="1" baseline="0" dirty="0" smtClean="0"/>
              <a:t>&lt;CLICK&gt;</a:t>
            </a:r>
            <a:endParaRPr lang="en-US" b="0" i="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8</a:t>
            </a:fld>
            <a:endParaRPr lang="en-US" dirty="0"/>
          </a:p>
        </p:txBody>
      </p:sp>
    </p:spTree>
    <p:extLst>
      <p:ext uri="{BB962C8B-B14F-4D97-AF65-F5344CB8AC3E}">
        <p14:creationId xmlns:p14="http://schemas.microsoft.com/office/powerpoint/2010/main" val="295890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(2-3 min)</a:t>
            </a:r>
          </a:p>
          <a:p>
            <a:endParaRPr lang="en-US" dirty="0" smtClean="0"/>
          </a:p>
          <a:p>
            <a:r>
              <a:rPr lang="en-US" dirty="0" smtClean="0"/>
              <a:t>Share a high overview of the WEEKEND</a:t>
            </a:r>
            <a:r>
              <a:rPr lang="en-US" baseline="0" dirty="0" smtClean="0"/>
              <a:t> TO REMEMBER.  </a:t>
            </a:r>
            <a:r>
              <a:rPr lang="en-US" i="1" u="sng" dirty="0" smtClean="0"/>
              <a:t>Key Points</a:t>
            </a:r>
            <a:r>
              <a:rPr lang="en-US" i="1" dirty="0" smtClean="0"/>
              <a:t>:</a:t>
            </a:r>
          </a:p>
          <a:p>
            <a:pPr marL="171450" indent="-171450">
              <a:buFont typeface="Arial" panose="020B0604020202020204" pitchFamily="34" charset="0"/>
              <a:buNone/>
            </a:pPr>
            <a:r>
              <a:rPr lang="en-US" dirty="0" smtClean="0"/>
              <a:t>*  BALLROOMS </a:t>
            </a:r>
            <a:r>
              <a:rPr lang="en-US" baseline="0" dirty="0" smtClean="0"/>
              <a:t>across the U.S.</a:t>
            </a:r>
          </a:p>
          <a:p>
            <a:pPr marL="171450" indent="-171450">
              <a:buFont typeface="Arial" panose="020B0604020202020204" pitchFamily="34" charset="0"/>
              <a:buNone/>
            </a:pPr>
            <a:r>
              <a:rPr lang="en-US" baseline="0" dirty="0" smtClean="0"/>
              <a:t>*  HUNDREDS of couples</a:t>
            </a:r>
          </a:p>
          <a:p>
            <a:pPr marL="171450" indent="-171450">
              <a:buFont typeface="Arial" panose="020B0604020202020204" pitchFamily="34" charset="0"/>
              <a:buNone/>
            </a:pPr>
            <a:r>
              <a:rPr lang="en-US" baseline="0" dirty="0" smtClean="0"/>
              <a:t>*  The BIBLICAL BLUEPRINTS</a:t>
            </a:r>
          </a:p>
          <a:p>
            <a:pPr marL="171450" indent="-171450">
              <a:buFont typeface="Arial" panose="020B0604020202020204" pitchFamily="34" charset="0"/>
              <a:buNone/>
            </a:pPr>
            <a:r>
              <a:rPr lang="en-US" baseline="0" dirty="0" smtClean="0"/>
              <a:t>*  Hosted and presented BY FAMILYLIFE</a:t>
            </a:r>
          </a:p>
          <a:p>
            <a:pPr marL="171450" indent="-171450">
              <a:buFont typeface="Arial" panose="020B0604020202020204" pitchFamily="34" charset="0"/>
              <a:buChar char="•"/>
            </a:pPr>
            <a:endParaRPr lang="en-US" baseline="0" dirty="0" smtClean="0"/>
          </a:p>
          <a:p>
            <a:r>
              <a:rPr lang="en-US" dirty="0" smtClean="0"/>
              <a:t>Briefly share last year’s WTR #s</a:t>
            </a:r>
            <a:r>
              <a:rPr lang="en-US" baseline="0" dirty="0" smtClean="0"/>
              <a:t> - </a:t>
            </a:r>
            <a:r>
              <a:rPr lang="en-US" dirty="0" smtClean="0"/>
              <a:t>elaborate as needed</a:t>
            </a:r>
          </a:p>
          <a:p>
            <a:pPr marL="0" indent="0">
              <a:buFont typeface="Arial" charset="0"/>
              <a:buNone/>
            </a:pPr>
            <a:r>
              <a:rPr lang="en-US" b="1" i="1" dirty="0" smtClean="0"/>
              <a:t>(!! “Insert #” should reflect national numbers !!)</a:t>
            </a:r>
          </a:p>
          <a:p>
            <a:pPr marL="171450" indent="-171450">
              <a:buFont typeface="Arial" panose="020B0604020202020204" pitchFamily="34" charset="0"/>
              <a:buNone/>
            </a:pPr>
            <a:endParaRPr lang="en-US" b="0" i="0" dirty="0" smtClean="0"/>
          </a:p>
          <a:p>
            <a:pPr marL="171450" indent="-171450">
              <a:buFont typeface="Arial" panose="020B0604020202020204" pitchFamily="34" charset="0"/>
              <a:buNone/>
            </a:pPr>
            <a:r>
              <a:rPr lang="en-US" b="0" i="0" dirty="0" smtClean="0"/>
              <a:t>*  “Nationally, last year</a:t>
            </a:r>
            <a:r>
              <a:rPr lang="en-US" b="0" i="0" baseline="0" dirty="0" smtClean="0"/>
              <a:t>, at our Weekends to Remember </a:t>
            </a:r>
            <a:r>
              <a:rPr lang="en-US" b="0" i="1" baseline="0" dirty="0" smtClean="0"/>
              <a:t>&lt;CLICK&gt;</a:t>
            </a:r>
            <a:r>
              <a:rPr lang="en-US" b="0" i="0" baseline="0" dirty="0" smtClean="0"/>
              <a:t>, we had:</a:t>
            </a:r>
            <a:endParaRPr lang="en-US" b="0" i="0" dirty="0" smtClean="0"/>
          </a:p>
          <a:p>
            <a:pPr marL="171450" indent="-171450">
              <a:buFont typeface="Arial" panose="020B0604020202020204" pitchFamily="34" charset="0"/>
              <a:buNone/>
            </a:pPr>
            <a:endParaRPr lang="en-US" b="0" i="0" dirty="0" smtClean="0"/>
          </a:p>
          <a:p>
            <a:pPr marL="171450" indent="-171450">
              <a:buFont typeface="Arial" panose="020B0604020202020204" pitchFamily="34" charset="0"/>
              <a:buNone/>
            </a:pPr>
            <a:r>
              <a:rPr lang="en-US" b="0" i="0" dirty="0" smtClean="0"/>
              <a:t>* </a:t>
            </a:r>
            <a:r>
              <a:rPr lang="en-US" b="1" i="0" dirty="0" smtClean="0"/>
              <a:t> 49,290 </a:t>
            </a:r>
            <a:r>
              <a:rPr lang="en-US" b="0" i="1" dirty="0" smtClean="0"/>
              <a:t>&lt;CLICK&gt;</a:t>
            </a:r>
            <a:r>
              <a:rPr lang="en-US" b="0" i="0" baseline="0" dirty="0" smtClean="0"/>
              <a:t> g</a:t>
            </a:r>
            <a:r>
              <a:rPr lang="en-US" b="0" i="0" dirty="0" smtClean="0"/>
              <a:t>uests</a:t>
            </a:r>
          </a:p>
          <a:p>
            <a:pPr marL="171450" indent="-171450">
              <a:buFont typeface="Arial" panose="020B0604020202020204" pitchFamily="34" charset="0"/>
              <a:buNone/>
            </a:pPr>
            <a:r>
              <a:rPr lang="en-US" b="0" i="0" dirty="0" smtClean="0"/>
              <a:t>* </a:t>
            </a:r>
            <a:r>
              <a:rPr lang="en-US" b="1" i="0" dirty="0" smtClean="0"/>
              <a:t> 1,870 </a:t>
            </a:r>
            <a:r>
              <a:rPr lang="en-US" b="0" i="1" dirty="0" smtClean="0"/>
              <a:t>&lt;CLICK&gt;</a:t>
            </a:r>
            <a:r>
              <a:rPr lang="en-US" b="0" i="0" baseline="0" dirty="0" smtClean="0"/>
              <a:t> </a:t>
            </a:r>
            <a:r>
              <a:rPr lang="en-US" b="0" i="0" dirty="0" smtClean="0"/>
              <a:t>came to faith in Christ</a:t>
            </a:r>
          </a:p>
          <a:p>
            <a:pPr marL="171450" indent="-171450">
              <a:buFont typeface="Arial" charset="0"/>
              <a:buNone/>
            </a:pPr>
            <a:r>
              <a:rPr lang="en-US" b="0" i="0" dirty="0" smtClean="0"/>
              <a:t>*  </a:t>
            </a:r>
            <a:r>
              <a:rPr lang="en-US" b="1" i="0" dirty="0" smtClean="0"/>
              <a:t>9,493 </a:t>
            </a:r>
            <a:r>
              <a:rPr lang="en-US" b="0" i="1" dirty="0" smtClean="0"/>
              <a:t>&lt;CLICK&gt;</a:t>
            </a:r>
            <a:r>
              <a:rPr lang="en-US" b="0" i="0" baseline="0" dirty="0" smtClean="0"/>
              <a:t> </a:t>
            </a:r>
            <a:r>
              <a:rPr lang="en-US" b="0" i="0" dirty="0" smtClean="0"/>
              <a:t>recommitted their lives and families to the lordship of Jesus Christ”</a:t>
            </a:r>
          </a:p>
          <a:p>
            <a:pPr marL="171450" indent="-171450">
              <a:buFont typeface="Arial" charset="0"/>
              <a:buNone/>
            </a:pPr>
            <a:endParaRPr lang="en-US" b="0" i="0" dirty="0" smtClean="0"/>
          </a:p>
          <a:p>
            <a:pPr marL="171450" marR="0" indent="-171450" algn="l" defTabSz="914400" rtl="0" eaLnBrk="1" fontAlgn="auto" latinLnBrk="0" hangingPunct="1">
              <a:lnSpc>
                <a:spcPct val="100000"/>
              </a:lnSpc>
              <a:spcBef>
                <a:spcPts val="0"/>
              </a:spcBef>
              <a:spcAft>
                <a:spcPts val="0"/>
              </a:spcAft>
              <a:buClrTx/>
              <a:buSzTx/>
              <a:buFont typeface="Arial" charset="0"/>
              <a:buNone/>
              <a:tabLst/>
              <a:defRPr/>
            </a:pPr>
            <a:r>
              <a:rPr lang="en-US" b="0" dirty="0" smtClean="0"/>
              <a:t>*  “The Weekend</a:t>
            </a:r>
            <a:r>
              <a:rPr lang="en-US" b="0" baseline="0" dirty="0" smtClean="0"/>
              <a:t> to Remember is the CATALYTIC event that then launches local ministry opportunities using our </a:t>
            </a:r>
            <a:r>
              <a:rPr lang="en-US" b="0" i="0" baseline="0" dirty="0" smtClean="0"/>
              <a:t>HOSTED</a:t>
            </a:r>
            <a:r>
              <a:rPr lang="en-US" b="0" baseline="0" dirty="0" smtClean="0"/>
              <a:t> RESOURCES.</a:t>
            </a:r>
            <a:r>
              <a:rPr lang="en-US" baseline="0" dirty="0" smtClean="0"/>
              <a:t>”  </a:t>
            </a:r>
            <a:r>
              <a:rPr lang="en-US" i="1" baseline="0" dirty="0" smtClean="0"/>
              <a:t>&lt;CLICK&gt;</a:t>
            </a:r>
            <a:endParaRPr lang="en-US" b="0" i="1"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9</a:t>
            </a:fld>
            <a:endParaRPr lang="en-US" dirty="0"/>
          </a:p>
        </p:txBody>
      </p:sp>
    </p:spTree>
    <p:extLst>
      <p:ext uri="{BB962C8B-B14F-4D97-AF65-F5344CB8AC3E}">
        <p14:creationId xmlns:p14="http://schemas.microsoft.com/office/powerpoint/2010/main" val="4268226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v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14" name="TextBox 13"/>
          <p:cNvSpPr txBox="1"/>
          <p:nvPr userDrawn="1"/>
        </p:nvSpPr>
        <p:spPr>
          <a:xfrm>
            <a:off x="136984" y="2324611"/>
            <a:ext cx="6370127" cy="646331"/>
          </a:xfrm>
          <a:prstGeom prst="rect">
            <a:avLst/>
          </a:prstGeom>
          <a:noFill/>
        </p:spPr>
        <p:txBody>
          <a:bodyPr wrap="square" rtlCol="0">
            <a:spAutoFit/>
          </a:bodyPr>
          <a:lstStyle/>
          <a:p>
            <a:pPr algn="l"/>
            <a:r>
              <a:rPr lang="en-US" sz="3600" spc="300" dirty="0" smtClean="0">
                <a:solidFill>
                  <a:schemeClr val="tx1"/>
                </a:solidFill>
                <a:latin typeface="+mn-lt"/>
              </a:rPr>
              <a:t>LOCAL VOLUNTEER</a:t>
            </a:r>
            <a:endParaRPr lang="en-US" sz="3600" spc="300" dirty="0">
              <a:solidFill>
                <a:schemeClr val="tx1"/>
              </a:solidFill>
              <a:latin typeface="+mn-lt"/>
            </a:endParaRPr>
          </a:p>
        </p:txBody>
      </p:sp>
      <p:sp>
        <p:nvSpPr>
          <p:cNvPr id="15" name="TextBox 14"/>
          <p:cNvSpPr txBox="1"/>
          <p:nvPr userDrawn="1"/>
        </p:nvSpPr>
        <p:spPr>
          <a:xfrm>
            <a:off x="96802" y="2651191"/>
            <a:ext cx="6395455" cy="923330"/>
          </a:xfrm>
          <a:prstGeom prst="rect">
            <a:avLst/>
          </a:prstGeom>
          <a:noFill/>
        </p:spPr>
        <p:txBody>
          <a:bodyPr wrap="square" rtlCol="0">
            <a:spAutoFit/>
          </a:bodyPr>
          <a:lstStyle/>
          <a:p>
            <a:r>
              <a:rPr lang="en-US" sz="5400" b="0" spc="300" dirty="0" smtClean="0">
                <a:solidFill>
                  <a:schemeClr val="tx1"/>
                </a:solidFill>
                <a:latin typeface="+mj-lt"/>
              </a:rPr>
              <a:t>OPPORTUNITIES</a:t>
            </a:r>
            <a:endParaRPr lang="en-US" sz="5400" b="0" spc="300" dirty="0">
              <a:solidFill>
                <a:schemeClr val="tx1"/>
              </a:solidFill>
              <a:latin typeface="+mj-lt"/>
            </a:endParaRPr>
          </a:p>
        </p:txBody>
      </p:sp>
      <p:pic>
        <p:nvPicPr>
          <p:cNvPr id="1026" name="Picture 2" descr="E:\Training in a Box\FamilyLife Logo.png"/>
          <p:cNvPicPr>
            <a:picLocks noChangeAspect="1" noChangeArrowheads="1"/>
          </p:cNvPicPr>
          <p:nvPr userDrawn="1"/>
        </p:nvPicPr>
        <p:blipFill>
          <a:blip r:embed="rId3"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8024582" y="146476"/>
            <a:ext cx="981200" cy="15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7295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v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10" name="Text Placeholder 9"/>
          <p:cNvSpPr>
            <a:spLocks noGrp="1"/>
          </p:cNvSpPr>
          <p:nvPr>
            <p:ph type="body" sz="quarter" idx="10" hasCustomPrompt="1"/>
          </p:nvPr>
        </p:nvSpPr>
        <p:spPr>
          <a:xfrm>
            <a:off x="-340241" y="2571750"/>
            <a:ext cx="5943600" cy="685800"/>
          </a:xfrm>
        </p:spPr>
        <p:txBody>
          <a:bodyPr anchor="ctr">
            <a:noAutofit/>
          </a:bodyPr>
          <a:lstStyle>
            <a:lvl1pPr marL="0" indent="0" algn="r">
              <a:buNone/>
              <a:defRPr sz="4000" spc="300" baseline="0">
                <a:solidFill>
                  <a:schemeClr val="tx1"/>
                </a:solidFill>
                <a:latin typeface="+mj-lt"/>
              </a:defRPr>
            </a:lvl1pPr>
          </a:lstStyle>
          <a:p>
            <a:pPr lvl="0"/>
            <a:r>
              <a:rPr lang="en-US" dirty="0" smtClean="0"/>
              <a:t>INSERT SUBTITLE HERE</a:t>
            </a:r>
          </a:p>
        </p:txBody>
      </p:sp>
      <p:pic>
        <p:nvPicPr>
          <p:cNvPr id="6" name="Picture 2" descr="E:\Training in a Box\FamilyLife Logo.png"/>
          <p:cNvPicPr>
            <a:picLocks noChangeAspect="1" noChangeArrowheads="1"/>
          </p:cNvPicPr>
          <p:nvPr userDrawn="1"/>
        </p:nvPicPr>
        <p:blipFill>
          <a:blip r:embed="rId3"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8024582" y="146476"/>
            <a:ext cx="981200" cy="15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73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v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10" name="Text Placeholder 9"/>
          <p:cNvSpPr>
            <a:spLocks noGrp="1"/>
          </p:cNvSpPr>
          <p:nvPr>
            <p:ph type="body" sz="quarter" idx="10" hasCustomPrompt="1"/>
          </p:nvPr>
        </p:nvSpPr>
        <p:spPr>
          <a:xfrm>
            <a:off x="76200" y="315880"/>
            <a:ext cx="5638800" cy="533400"/>
          </a:xfrm>
        </p:spPr>
        <p:txBody>
          <a:bodyPr>
            <a:noAutofit/>
          </a:bodyPr>
          <a:lstStyle>
            <a:lvl1pPr marL="0" indent="0">
              <a:buNone/>
              <a:defRPr sz="3200" baseline="0">
                <a:solidFill>
                  <a:schemeClr val="tx1"/>
                </a:solidFill>
                <a:latin typeface="+mj-lt"/>
              </a:defRPr>
            </a:lvl1pPr>
          </a:lstStyle>
          <a:p>
            <a:pPr lvl="0"/>
            <a:r>
              <a:rPr lang="en-US" dirty="0" smtClean="0"/>
              <a:t>INSERT SLIDE TITLE HERE</a:t>
            </a:r>
            <a:endParaRPr lang="en-US" dirty="0"/>
          </a:p>
        </p:txBody>
      </p:sp>
      <p:sp>
        <p:nvSpPr>
          <p:cNvPr id="13" name="Text Placeholder 12"/>
          <p:cNvSpPr>
            <a:spLocks noGrp="1"/>
          </p:cNvSpPr>
          <p:nvPr>
            <p:ph type="body" sz="quarter" idx="11"/>
          </p:nvPr>
        </p:nvSpPr>
        <p:spPr>
          <a:xfrm>
            <a:off x="2005714" y="1270177"/>
            <a:ext cx="7134225" cy="3657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E:\Training in a Box\FamilyLife Logo.png"/>
          <p:cNvPicPr>
            <a:picLocks noChangeAspect="1" noChangeArrowheads="1"/>
          </p:cNvPicPr>
          <p:nvPr userDrawn="1"/>
        </p:nvPicPr>
        <p:blipFill>
          <a:blip r:embed="rId3"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8024582" y="4846262"/>
            <a:ext cx="981200" cy="15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47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v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3709"/>
          <a:stretch/>
        </p:blipFill>
        <p:spPr>
          <a:xfrm>
            <a:off x="346960" y="0"/>
            <a:ext cx="8797040" cy="5143500"/>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r="58758"/>
          <a:stretch/>
        </p:blipFill>
        <p:spPr>
          <a:xfrm>
            <a:off x="4060" y="0"/>
            <a:ext cx="3767840" cy="5143500"/>
          </a:xfrm>
          <a:prstGeom prst="rect">
            <a:avLst/>
          </a:prstGeom>
        </p:spPr>
      </p:pic>
      <p:pic>
        <p:nvPicPr>
          <p:cNvPr id="8" name="Picture 2" descr="E:\Training in a Box\FamilyLife Logo.png"/>
          <p:cNvPicPr>
            <a:picLocks noChangeAspect="1" noChangeArrowheads="1"/>
          </p:cNvPicPr>
          <p:nvPr userDrawn="1"/>
        </p:nvPicPr>
        <p:blipFill>
          <a:blip r:embed="rId4"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8024582" y="146476"/>
            <a:ext cx="981200" cy="15996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9"/>
          <p:cNvSpPr>
            <a:spLocks noGrp="1"/>
          </p:cNvSpPr>
          <p:nvPr>
            <p:ph type="body" sz="quarter" idx="10" hasCustomPrompt="1"/>
          </p:nvPr>
        </p:nvSpPr>
        <p:spPr>
          <a:xfrm>
            <a:off x="76200" y="315880"/>
            <a:ext cx="5638800" cy="533400"/>
          </a:xfrm>
        </p:spPr>
        <p:txBody>
          <a:bodyPr>
            <a:noAutofit/>
          </a:bodyPr>
          <a:lstStyle>
            <a:lvl1pPr marL="0" indent="0">
              <a:buNone/>
              <a:defRPr sz="3200" baseline="0">
                <a:solidFill>
                  <a:schemeClr val="tx1"/>
                </a:solidFill>
                <a:latin typeface="+mj-lt"/>
              </a:defRPr>
            </a:lvl1pPr>
          </a:lstStyle>
          <a:p>
            <a:pPr lvl="0"/>
            <a:r>
              <a:rPr lang="en-US" dirty="0" smtClean="0"/>
              <a:t>INSERT SLIDE TITLE HERE</a:t>
            </a:r>
            <a:endParaRPr lang="en-US" dirty="0"/>
          </a:p>
        </p:txBody>
      </p:sp>
    </p:spTree>
    <p:extLst>
      <p:ext uri="{BB962C8B-B14F-4D97-AF65-F5344CB8AC3E}">
        <p14:creationId xmlns:p14="http://schemas.microsoft.com/office/powerpoint/2010/main" val="233463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E2E2EB1-9DAC-43FA-8747-ECAC4B05D85A}" type="datetimeFigureOut">
              <a:rPr lang="en-US" smtClean="0"/>
              <a:pPr/>
              <a:t>9/7/2016</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676A3B9-1E90-4E5B-A73B-4B34903A3E1B}" type="slidenum">
              <a:rPr lang="en-US" smtClean="0"/>
              <a:pPr/>
              <a:t>‹#›</a:t>
            </a:fld>
            <a:endParaRPr lang="en-US" dirty="0"/>
          </a:p>
        </p:txBody>
      </p:sp>
    </p:spTree>
    <p:extLst>
      <p:ext uri="{BB962C8B-B14F-4D97-AF65-F5344CB8AC3E}">
        <p14:creationId xmlns:p14="http://schemas.microsoft.com/office/powerpoint/2010/main" val="28564373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qaN34Dg5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volunteer.familylife.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874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HELP &amp; HOPE</a:t>
            </a:r>
            <a:endParaRPr lang="en-US" dirty="0"/>
          </a:p>
        </p:txBody>
      </p:sp>
      <p:pic>
        <p:nvPicPr>
          <p:cNvPr id="1026" name="Picture 2" descr="http://www.livinghopempls.org/photos/custom/aom_logo_vertical_tagline_col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97" t="9310" r="3533" b="10929"/>
          <a:stretch/>
        </p:blipFill>
        <p:spPr bwMode="auto">
          <a:xfrm>
            <a:off x="342900" y="2004243"/>
            <a:ext cx="3695700" cy="1205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fecoachministry.org/wp-content/uploads/2013/11/Stepping-Up-Logo-Brown-copy-1024x2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22" r="5797"/>
          <a:stretch/>
        </p:blipFill>
        <p:spPr bwMode="auto">
          <a:xfrm>
            <a:off x="4200525" y="1573111"/>
            <a:ext cx="4410075" cy="12051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85532" y="854214"/>
            <a:ext cx="4259308" cy="769441"/>
          </a:xfrm>
          <a:prstGeom prst="rect">
            <a:avLst/>
          </a:prstGeom>
          <a:noFill/>
        </p:spPr>
        <p:txBody>
          <a:bodyPr wrap="none" rtlCol="0">
            <a:spAutoFit/>
          </a:bodyPr>
          <a:lstStyle/>
          <a:p>
            <a:r>
              <a:rPr lang="en-US" sz="4400" dirty="0" smtClean="0">
                <a:latin typeface="+mj-lt"/>
              </a:rPr>
              <a:t>Hosted Resources</a:t>
            </a:r>
            <a:endParaRPr lang="en-US" sz="4400" dirty="0">
              <a:latin typeface="+mj-lt"/>
            </a:endParaRPr>
          </a:p>
        </p:txBody>
      </p:sp>
      <p:sp>
        <p:nvSpPr>
          <p:cNvPr id="11" name="Round Diagonal Corner Rectangle 10"/>
          <p:cNvSpPr/>
          <p:nvPr/>
        </p:nvSpPr>
        <p:spPr>
          <a:xfrm>
            <a:off x="1257300" y="3314699"/>
            <a:ext cx="2762250" cy="1562101"/>
          </a:xfrm>
          <a:prstGeom prst="round2DiagRect">
            <a:avLst/>
          </a:prstGeom>
          <a:solidFill>
            <a:schemeClr val="bg1"/>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dirty="0" smtClean="0">
                <a:solidFill>
                  <a:sysClr val="windowText" lastClr="000000"/>
                </a:solidFill>
                <a:latin typeface="+mj-lt"/>
              </a:rPr>
              <a:t>Hosted last </a:t>
            </a:r>
            <a:r>
              <a:rPr lang="en-US" sz="2000" dirty="0">
                <a:solidFill>
                  <a:sysClr val="windowText" lastClr="000000"/>
                </a:solidFill>
                <a:latin typeface="+mj-lt"/>
              </a:rPr>
              <a:t>year:</a:t>
            </a:r>
          </a:p>
          <a:p>
            <a:pPr algn="ctr"/>
            <a:r>
              <a:rPr lang="en-US" sz="1600" dirty="0" smtClean="0">
                <a:solidFill>
                  <a:sysClr val="windowText" lastClr="000000"/>
                </a:solidFill>
                <a:latin typeface="+mj-lt"/>
              </a:rPr>
              <a:t>&lt;insert #&gt; </a:t>
            </a:r>
            <a:r>
              <a:rPr lang="en-US" sz="1600" dirty="0" smtClean="0">
                <a:solidFill>
                  <a:sysClr val="windowText" lastClr="000000"/>
                </a:solidFill>
              </a:rPr>
              <a:t>guests</a:t>
            </a:r>
            <a:endParaRPr lang="en-US" sz="1600" dirty="0">
              <a:solidFill>
                <a:sysClr val="windowText" lastClr="000000"/>
              </a:solidFill>
            </a:endParaRPr>
          </a:p>
        </p:txBody>
      </p:sp>
      <p:pic>
        <p:nvPicPr>
          <p:cNvPr id="4" name="Picture 2" descr="E:\Training in a Box\Discovering Volunteers\pieces\The Smart Stepfamily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1202" y="2713414"/>
            <a:ext cx="3194051" cy="195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750"/>
                                        <p:tgtEl>
                                          <p:spTgt spid="102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75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par>
                                <p:cTn id="21" presetID="10" presetClass="entr" presetSubtype="0" fill="hold" nodeType="withEffect">
                                  <p:stCondLst>
                                    <p:cond delay="75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75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376363" y="2860158"/>
            <a:ext cx="6391275" cy="1818168"/>
          </a:xfrm>
          <a:prstGeom prst="round2DiagRect">
            <a:avLst/>
          </a:prstGeom>
          <a:solidFill>
            <a:schemeClr val="bg1"/>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mj-lt"/>
              </a:rPr>
              <a:t>HELP PEOPLE</a:t>
            </a:r>
          </a:p>
          <a:p>
            <a:pPr algn="ctr"/>
            <a:endParaRPr lang="en-US" sz="1400" dirty="0">
              <a:solidFill>
                <a:sysClr val="windowText" lastClr="000000"/>
              </a:solidFill>
              <a:latin typeface="AauxPro OT Bold" pitchFamily="50" charset="0"/>
            </a:endParaRPr>
          </a:p>
          <a:p>
            <a:pPr algn="ctr"/>
            <a:r>
              <a:rPr lang="en-US" sz="2400" dirty="0">
                <a:solidFill>
                  <a:sysClr val="windowText" lastClr="000000"/>
                </a:solidFill>
                <a:latin typeface="+mj-lt"/>
              </a:rPr>
              <a:t>PRAY – INVITE – EQUIP - SUPPORT</a:t>
            </a:r>
          </a:p>
        </p:txBody>
      </p:sp>
      <p:sp>
        <p:nvSpPr>
          <p:cNvPr id="2" name="Text Placeholder 1"/>
          <p:cNvSpPr>
            <a:spLocks noGrp="1"/>
          </p:cNvSpPr>
          <p:nvPr>
            <p:ph type="body" sz="quarter" idx="10"/>
          </p:nvPr>
        </p:nvSpPr>
        <p:spPr/>
        <p:txBody>
          <a:bodyPr/>
          <a:lstStyle/>
          <a:p>
            <a:r>
              <a:rPr lang="en-US" dirty="0" smtClean="0"/>
              <a:t>THE VOLUNTEER TEAM</a:t>
            </a:r>
            <a:endParaRPr lang="en-US" dirty="0"/>
          </a:p>
        </p:txBody>
      </p:sp>
      <p:sp>
        <p:nvSpPr>
          <p:cNvPr id="4" name="Text Placeholder 3"/>
          <p:cNvSpPr>
            <a:spLocks noGrp="1"/>
          </p:cNvSpPr>
          <p:nvPr>
            <p:ph type="body" sz="quarter" idx="11"/>
          </p:nvPr>
        </p:nvSpPr>
        <p:spPr>
          <a:xfrm>
            <a:off x="1004888" y="1474820"/>
            <a:ext cx="7134225" cy="1133475"/>
          </a:xfrm>
        </p:spPr>
        <p:txBody>
          <a:bodyPr>
            <a:noAutofit/>
          </a:bodyPr>
          <a:lstStyle/>
          <a:p>
            <a:pPr marL="0" indent="0" algn="ctr">
              <a:buNone/>
            </a:pPr>
            <a:r>
              <a:rPr lang="en-US" sz="3600" dirty="0" smtClean="0">
                <a:latin typeface="+mj-lt"/>
              </a:rPr>
              <a:t>Who are FamilyLife Volunteers?</a:t>
            </a:r>
          </a:p>
          <a:p>
            <a:pPr marL="0" indent="0" algn="ctr">
              <a:buNone/>
            </a:pPr>
            <a:r>
              <a:rPr lang="en-US" sz="3600" dirty="0" smtClean="0">
                <a:latin typeface="+mj-lt"/>
              </a:rPr>
              <a:t>What do volunteers do?</a:t>
            </a:r>
          </a:p>
        </p:txBody>
      </p:sp>
    </p:spTree>
    <p:extLst>
      <p:ext uri="{BB962C8B-B14F-4D97-AF65-F5344CB8AC3E}">
        <p14:creationId xmlns:p14="http://schemas.microsoft.com/office/powerpoint/2010/main" val="177502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LAST YEAR IN OUR AREA</a:t>
            </a:r>
            <a:endParaRPr lang="en-US" dirty="0"/>
          </a:p>
        </p:txBody>
      </p:sp>
      <p:sp>
        <p:nvSpPr>
          <p:cNvPr id="4" name="Text Placeholder 3"/>
          <p:cNvSpPr>
            <a:spLocks noGrp="1"/>
          </p:cNvSpPr>
          <p:nvPr>
            <p:ph type="body" sz="quarter" idx="11"/>
          </p:nvPr>
        </p:nvSpPr>
        <p:spPr>
          <a:xfrm>
            <a:off x="1004888" y="1200169"/>
            <a:ext cx="7134225" cy="3657600"/>
          </a:xfrm>
        </p:spPr>
        <p:txBody>
          <a:bodyPr/>
          <a:lstStyle/>
          <a:p>
            <a:pPr marL="0" indent="0" algn="ctr">
              <a:buNone/>
            </a:pPr>
            <a:r>
              <a:rPr lang="en-US" sz="3600" dirty="0" smtClean="0">
                <a:latin typeface="+mj-lt"/>
              </a:rPr>
              <a:t>Lives Impacted</a:t>
            </a:r>
          </a:p>
          <a:p>
            <a:pPr marL="0" indent="0" algn="ctr">
              <a:buNone/>
            </a:pPr>
            <a:endParaRPr lang="en-US" dirty="0" smtClean="0">
              <a:latin typeface="AauxPro OT Bold" pitchFamily="50" charset="0"/>
            </a:endParaRPr>
          </a:p>
          <a:p>
            <a:pPr marL="0" indent="0" algn="ctr">
              <a:buNone/>
            </a:pPr>
            <a:r>
              <a:rPr lang="en-US" dirty="0" smtClean="0">
                <a:latin typeface="+mj-lt"/>
              </a:rPr>
              <a:t>&lt;insert #&gt;</a:t>
            </a:r>
            <a:r>
              <a:rPr lang="en-US" sz="2800" dirty="0" smtClean="0"/>
              <a:t> WTR Getaway Guests</a:t>
            </a:r>
          </a:p>
          <a:p>
            <a:pPr marL="0" indent="0" algn="ctr">
              <a:buNone/>
            </a:pPr>
            <a:r>
              <a:rPr lang="en-US" dirty="0" smtClean="0">
                <a:latin typeface="+mj-lt"/>
              </a:rPr>
              <a:t>&lt;insert #&gt;</a:t>
            </a:r>
            <a:r>
              <a:rPr lang="en-US" sz="2800" dirty="0" smtClean="0"/>
              <a:t> attended under a group name</a:t>
            </a:r>
          </a:p>
          <a:p>
            <a:pPr marL="0" indent="0" algn="ctr">
              <a:buNone/>
            </a:pPr>
            <a:endParaRPr lang="en-US" sz="2800" dirty="0"/>
          </a:p>
          <a:p>
            <a:pPr marL="0" indent="0" algn="ctr">
              <a:buNone/>
            </a:pPr>
            <a:r>
              <a:rPr lang="en-US" dirty="0" smtClean="0">
                <a:latin typeface="+mj-lt"/>
              </a:rPr>
              <a:t>&lt;insert #&gt;</a:t>
            </a:r>
            <a:r>
              <a:rPr lang="en-US" dirty="0" smtClean="0"/>
              <a:t> </a:t>
            </a:r>
            <a:r>
              <a:rPr lang="en-US" sz="2800" dirty="0" smtClean="0"/>
              <a:t>Hosted Event Guests</a:t>
            </a:r>
          </a:p>
        </p:txBody>
      </p:sp>
    </p:spTree>
    <p:extLst>
      <p:ext uri="{BB962C8B-B14F-4D97-AF65-F5344CB8AC3E}">
        <p14:creationId xmlns:p14="http://schemas.microsoft.com/office/powerpoint/2010/main" val="37973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marL="0" indent="0">
              <a:buNone/>
            </a:pPr>
            <a:r>
              <a:rPr lang="en-US" dirty="0" smtClean="0">
                <a:latin typeface="+mj-lt"/>
              </a:rPr>
              <a:t>THE VOLUNTEER TEAM</a:t>
            </a:r>
            <a:endParaRPr lang="en-US" dirty="0">
              <a:latin typeface="+mj-lt"/>
            </a:endParaRPr>
          </a:p>
        </p:txBody>
      </p:sp>
      <p:sp>
        <p:nvSpPr>
          <p:cNvPr id="10" name="Text Placeholder 3"/>
          <p:cNvSpPr>
            <a:spLocks noGrp="1"/>
          </p:cNvSpPr>
          <p:nvPr>
            <p:ph type="body" sz="quarter" idx="11"/>
          </p:nvPr>
        </p:nvSpPr>
        <p:spPr>
          <a:xfrm>
            <a:off x="172193" y="1738885"/>
            <a:ext cx="8799615" cy="2749983"/>
          </a:xfrm>
        </p:spPr>
        <p:txBody>
          <a:bodyPr>
            <a:normAutofit/>
          </a:bodyPr>
          <a:lstStyle/>
          <a:p>
            <a:pPr marL="0" indent="0" algn="ctr">
              <a:buNone/>
            </a:pPr>
            <a:r>
              <a:rPr lang="en-US" dirty="0" smtClean="0">
                <a:latin typeface="+mj-lt"/>
              </a:rPr>
              <a:t>Volunteer Commitments</a:t>
            </a:r>
          </a:p>
          <a:p>
            <a:r>
              <a:rPr lang="en-US" sz="2100" dirty="0" smtClean="0"/>
              <a:t>1-2 hours per week, most weeks</a:t>
            </a:r>
          </a:p>
          <a:p>
            <a:r>
              <a:rPr lang="en-US" sz="2100" dirty="0" smtClean="0"/>
              <a:t>Team meetings every 1 to 2 months</a:t>
            </a:r>
          </a:p>
          <a:p>
            <a:r>
              <a:rPr lang="en-US" sz="2100" dirty="0" smtClean="0"/>
              <a:t>Off-season: hosted event focus and team building</a:t>
            </a:r>
          </a:p>
          <a:p>
            <a:r>
              <a:rPr lang="en-US" sz="2100" dirty="0" smtClean="0"/>
              <a:t>Both spouses serve, or the one serving has the </a:t>
            </a:r>
            <a:r>
              <a:rPr lang="en-US" sz="2100" i="1" dirty="0" smtClean="0"/>
              <a:t>full support </a:t>
            </a:r>
            <a:r>
              <a:rPr lang="en-US" sz="2100" dirty="0" smtClean="0"/>
              <a:t>of their spouse</a:t>
            </a:r>
          </a:p>
          <a:p>
            <a:r>
              <a:rPr lang="en-US" sz="2100" dirty="0" smtClean="0"/>
              <a:t>Invite others to the Weekend to Remember as a Group Coordinator</a:t>
            </a:r>
            <a:endParaRPr lang="en-US" sz="2100" dirty="0"/>
          </a:p>
        </p:txBody>
      </p:sp>
    </p:spTree>
    <p:extLst>
      <p:ext uri="{BB962C8B-B14F-4D97-AF65-F5344CB8AC3E}">
        <p14:creationId xmlns:p14="http://schemas.microsoft.com/office/powerpoint/2010/main" val="11438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VOLUNTEER TEAM</a:t>
            </a:r>
            <a:endParaRPr lang="en-US" dirty="0"/>
          </a:p>
        </p:txBody>
      </p:sp>
      <p:sp>
        <p:nvSpPr>
          <p:cNvPr id="3" name="Text Placeholder 2"/>
          <p:cNvSpPr>
            <a:spLocks noGrp="1"/>
          </p:cNvSpPr>
          <p:nvPr>
            <p:ph type="body" sz="quarter" idx="11"/>
          </p:nvPr>
        </p:nvSpPr>
        <p:spPr>
          <a:xfrm>
            <a:off x="2009775" y="1189517"/>
            <a:ext cx="7134225" cy="3657600"/>
          </a:xfrm>
        </p:spPr>
        <p:txBody>
          <a:bodyPr>
            <a:normAutofit/>
          </a:bodyPr>
          <a:lstStyle/>
          <a:p>
            <a:pPr marL="0" indent="0">
              <a:buNone/>
            </a:pPr>
            <a:r>
              <a:rPr lang="en-US" dirty="0" smtClean="0">
                <a:latin typeface="+mj-lt"/>
              </a:rPr>
              <a:t>Group Coordinator</a:t>
            </a:r>
          </a:p>
          <a:p>
            <a:r>
              <a:rPr lang="en-US" sz="2400" dirty="0" smtClean="0"/>
              <a:t>Engages in personal ministry of INVITATION</a:t>
            </a:r>
          </a:p>
          <a:p>
            <a:r>
              <a:rPr lang="en-US" sz="2400" dirty="0" smtClean="0"/>
              <a:t>Creates a unique Group Name</a:t>
            </a:r>
          </a:p>
          <a:p>
            <a:r>
              <a:rPr lang="en-US" sz="2400" dirty="0" smtClean="0"/>
              <a:t>Those who register using their Group Name save $100 on their registration as a couple</a:t>
            </a:r>
          </a:p>
          <a:p>
            <a:r>
              <a:rPr lang="en-US" sz="2400" dirty="0" smtClean="0"/>
              <a:t>For every 5 paid couples who register with their Group Name, the Group Coordinator receives a FREE couples’ registration</a:t>
            </a:r>
            <a:endParaRPr lang="en-US" sz="2400" dirty="0"/>
          </a:p>
        </p:txBody>
      </p:sp>
    </p:spTree>
    <p:extLst>
      <p:ext uri="{BB962C8B-B14F-4D97-AF65-F5344CB8AC3E}">
        <p14:creationId xmlns:p14="http://schemas.microsoft.com/office/powerpoint/2010/main" val="3839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AREAS OF FOCUS</a:t>
            </a:r>
            <a:endParaRPr lang="en-US" dirty="0"/>
          </a:p>
        </p:txBody>
      </p:sp>
      <p:sp>
        <p:nvSpPr>
          <p:cNvPr id="15" name="Rectangle 14"/>
          <p:cNvSpPr/>
          <p:nvPr/>
        </p:nvSpPr>
        <p:spPr>
          <a:xfrm>
            <a:off x="2700670" y="95692"/>
            <a:ext cx="7910623" cy="5047808"/>
          </a:xfrm>
          <a:prstGeom prst="rect">
            <a:avLst/>
          </a:prstGeom>
          <a:noFill/>
        </p:spPr>
      </p:sp>
      <p:sp>
        <p:nvSpPr>
          <p:cNvPr id="16" name="Freeform 15"/>
          <p:cNvSpPr/>
          <p:nvPr/>
        </p:nvSpPr>
        <p:spPr>
          <a:xfrm>
            <a:off x="4419802" y="383417"/>
            <a:ext cx="2185700" cy="2185700"/>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0" y="2185700"/>
                </a:moveTo>
                <a:cubicBezTo>
                  <a:pt x="0" y="978571"/>
                  <a:pt x="978571" y="0"/>
                  <a:pt x="2185700" y="0"/>
                </a:cubicBezTo>
                <a:lnTo>
                  <a:pt x="2185700" y="2185700"/>
                </a:lnTo>
                <a:lnTo>
                  <a:pt x="0" y="2185700"/>
                </a:lnTo>
                <a:close/>
              </a:path>
            </a:pathLst>
          </a:custGeom>
          <a:solidFill>
            <a:schemeClr val="bg1"/>
          </a:solidFill>
          <a:ln w="38100">
            <a:solidFill>
              <a:schemeClr val="accent1"/>
            </a:solidFill>
          </a:ln>
          <a:effectLst>
            <a:outerShdw blurRad="50800" dist="38100" dir="8100000" algn="tr"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775305" tIns="775305"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WEEKEND</a:t>
            </a:r>
          </a:p>
          <a:p>
            <a:pPr lvl="0" algn="ctr" defTabSz="844550">
              <a:lnSpc>
                <a:spcPct val="90000"/>
              </a:lnSpc>
              <a:spcBef>
                <a:spcPct val="0"/>
              </a:spcBef>
              <a:spcAft>
                <a:spcPct val="35000"/>
              </a:spcAft>
            </a:pPr>
            <a:r>
              <a:rPr lang="en-US" sz="1900" kern="1200" dirty="0" smtClean="0">
                <a:solidFill>
                  <a:schemeClr val="tx1"/>
                </a:solidFill>
                <a:latin typeface="+mn-lt"/>
              </a:rPr>
              <a:t>TO</a:t>
            </a:r>
          </a:p>
          <a:p>
            <a:pPr lvl="0" algn="ctr" defTabSz="844550">
              <a:lnSpc>
                <a:spcPct val="90000"/>
              </a:lnSpc>
              <a:spcBef>
                <a:spcPct val="0"/>
              </a:spcBef>
              <a:spcAft>
                <a:spcPct val="35000"/>
              </a:spcAft>
            </a:pPr>
            <a:r>
              <a:rPr lang="en-US" sz="1900" kern="1200" dirty="0" smtClean="0">
                <a:solidFill>
                  <a:schemeClr val="tx1"/>
                </a:solidFill>
                <a:latin typeface="+mn-lt"/>
              </a:rPr>
              <a:t>REMEMBER</a:t>
            </a:r>
            <a:endParaRPr lang="en-US" sz="1900" kern="1200" dirty="0">
              <a:solidFill>
                <a:schemeClr val="tx1"/>
              </a:solidFill>
              <a:latin typeface="+mn-lt"/>
            </a:endParaRPr>
          </a:p>
        </p:txBody>
      </p:sp>
      <p:sp>
        <p:nvSpPr>
          <p:cNvPr id="22" name="Round Diagonal Corner Rectangle 21"/>
          <p:cNvSpPr/>
          <p:nvPr/>
        </p:nvSpPr>
        <p:spPr>
          <a:xfrm>
            <a:off x="385430" y="2357769"/>
            <a:ext cx="3580514" cy="2171701"/>
          </a:xfrm>
          <a:prstGeom prst="round2DiagRect">
            <a:avLst/>
          </a:prstGeom>
          <a:solidFill>
            <a:schemeClr val="bg1"/>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150000"/>
              </a:lnSpc>
            </a:pPr>
            <a:r>
              <a:rPr lang="en-US" dirty="0" smtClean="0">
                <a:solidFill>
                  <a:sysClr val="windowText" lastClr="000000"/>
                </a:solidFill>
              </a:rPr>
              <a:t>Weekend to Remember Director</a:t>
            </a:r>
          </a:p>
          <a:p>
            <a:pPr algn="ctr">
              <a:lnSpc>
                <a:spcPct val="150000"/>
              </a:lnSpc>
            </a:pPr>
            <a:r>
              <a:rPr lang="en-US" dirty="0" smtClean="0">
                <a:solidFill>
                  <a:sysClr val="windowText" lastClr="000000"/>
                </a:solidFill>
              </a:rPr>
              <a:t>Church Plan Team Leader</a:t>
            </a:r>
          </a:p>
          <a:p>
            <a:pPr algn="ctr">
              <a:lnSpc>
                <a:spcPct val="150000"/>
              </a:lnSpc>
            </a:pPr>
            <a:r>
              <a:rPr lang="en-US" dirty="0" smtClean="0">
                <a:solidFill>
                  <a:sysClr val="windowText" lastClr="000000"/>
                </a:solidFill>
              </a:rPr>
              <a:t>Community Plan Team Leader</a:t>
            </a:r>
          </a:p>
          <a:p>
            <a:pPr algn="ctr">
              <a:lnSpc>
                <a:spcPct val="150000"/>
              </a:lnSpc>
            </a:pPr>
            <a:r>
              <a:rPr lang="en-US" dirty="0" smtClean="0">
                <a:solidFill>
                  <a:sysClr val="windowText" lastClr="000000"/>
                </a:solidFill>
              </a:rPr>
              <a:t>Group Coordinator Team Leader</a:t>
            </a:r>
          </a:p>
          <a:p>
            <a:pPr algn="ctr">
              <a:lnSpc>
                <a:spcPct val="150000"/>
              </a:lnSpc>
            </a:pPr>
            <a:r>
              <a:rPr lang="en-US" dirty="0" smtClean="0">
                <a:solidFill>
                  <a:sysClr val="windowText" lastClr="000000"/>
                </a:solidFill>
              </a:rPr>
              <a:t>Group Coordinator Coach</a:t>
            </a:r>
            <a:endParaRPr lang="en-US" dirty="0">
              <a:solidFill>
                <a:sysClr val="windowText" lastClr="000000"/>
              </a:solidFill>
            </a:endParaRPr>
          </a:p>
        </p:txBody>
      </p:sp>
    </p:spTree>
    <p:extLst>
      <p:ext uri="{BB962C8B-B14F-4D97-AF65-F5344CB8AC3E}">
        <p14:creationId xmlns:p14="http://schemas.microsoft.com/office/powerpoint/2010/main" val="9738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750"/>
                                        <p:tgtEl>
                                          <p:spTgt spid="22"/>
                                        </p:tgtEl>
                                      </p:cBhvr>
                                    </p:animEffect>
                                  </p:childTnLst>
                                </p:cTn>
                              </p:par>
                              <p:par>
                                <p:cTn id="11" presetID="10" presetClass="entr" presetSubtype="0" fill="hold" nodeType="withEffect">
                                  <p:stCondLst>
                                    <p:cond delay="75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750"/>
                                        <p:tgtEl>
                                          <p:spTgt spid="22">
                                            <p:txEl>
                                              <p:pRg st="0" end="0"/>
                                            </p:txEl>
                                          </p:spTgt>
                                        </p:tgtEl>
                                      </p:cBhvr>
                                    </p:animEffect>
                                  </p:childTnLst>
                                </p:cTn>
                              </p:par>
                              <p:par>
                                <p:cTn id="14" presetID="10" presetClass="entr" presetSubtype="0" fill="hold" nodeType="withEffect">
                                  <p:stCondLst>
                                    <p:cond delay="750"/>
                                  </p:stCondLst>
                                  <p:childTnLst>
                                    <p:set>
                                      <p:cBhvr>
                                        <p:cTn id="15" dur="1" fill="hold">
                                          <p:stCondLst>
                                            <p:cond delay="0"/>
                                          </p:stCondLst>
                                        </p:cTn>
                                        <p:tgtEl>
                                          <p:spTgt spid="22">
                                            <p:txEl>
                                              <p:pRg st="1" end="1"/>
                                            </p:txEl>
                                          </p:spTgt>
                                        </p:tgtEl>
                                        <p:attrNameLst>
                                          <p:attrName>style.visibility</p:attrName>
                                        </p:attrNameLst>
                                      </p:cBhvr>
                                      <p:to>
                                        <p:strVal val="visible"/>
                                      </p:to>
                                    </p:set>
                                    <p:animEffect transition="in" filter="fade">
                                      <p:cBhvr>
                                        <p:cTn id="16" dur="750"/>
                                        <p:tgtEl>
                                          <p:spTgt spid="22">
                                            <p:txEl>
                                              <p:pRg st="1" end="1"/>
                                            </p:txEl>
                                          </p:spTgt>
                                        </p:tgtEl>
                                      </p:cBhvr>
                                    </p:animEffect>
                                  </p:childTnLst>
                                </p:cTn>
                              </p:par>
                              <p:par>
                                <p:cTn id="17" presetID="10" presetClass="entr" presetSubtype="0" fill="hold" nodeType="withEffect">
                                  <p:stCondLst>
                                    <p:cond delay="750"/>
                                  </p:stCondLst>
                                  <p:childTnLst>
                                    <p:set>
                                      <p:cBhvr>
                                        <p:cTn id="18" dur="1" fill="hold">
                                          <p:stCondLst>
                                            <p:cond delay="0"/>
                                          </p:stCondLst>
                                        </p:cTn>
                                        <p:tgtEl>
                                          <p:spTgt spid="22">
                                            <p:txEl>
                                              <p:pRg st="2" end="2"/>
                                            </p:txEl>
                                          </p:spTgt>
                                        </p:tgtEl>
                                        <p:attrNameLst>
                                          <p:attrName>style.visibility</p:attrName>
                                        </p:attrNameLst>
                                      </p:cBhvr>
                                      <p:to>
                                        <p:strVal val="visible"/>
                                      </p:to>
                                    </p:set>
                                    <p:animEffect transition="in" filter="fade">
                                      <p:cBhvr>
                                        <p:cTn id="19" dur="750"/>
                                        <p:tgtEl>
                                          <p:spTgt spid="22">
                                            <p:txEl>
                                              <p:pRg st="2" end="2"/>
                                            </p:txEl>
                                          </p:spTgt>
                                        </p:tgtEl>
                                      </p:cBhvr>
                                    </p:animEffect>
                                  </p:childTnLst>
                                </p:cTn>
                              </p:par>
                              <p:par>
                                <p:cTn id="20" presetID="10" presetClass="entr" presetSubtype="0" fill="hold" nodeType="withEffect">
                                  <p:stCondLst>
                                    <p:cond delay="75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750"/>
                                        <p:tgtEl>
                                          <p:spTgt spid="22">
                                            <p:txEl>
                                              <p:pRg st="3" end="3"/>
                                            </p:txEl>
                                          </p:spTgt>
                                        </p:tgtEl>
                                      </p:cBhvr>
                                    </p:animEffect>
                                  </p:childTnLst>
                                </p:cTn>
                              </p:par>
                              <p:par>
                                <p:cTn id="23" presetID="10" presetClass="entr" presetSubtype="0" fill="hold" nodeType="withEffect">
                                  <p:stCondLst>
                                    <p:cond delay="750"/>
                                  </p:stCondLst>
                                  <p:childTnLst>
                                    <p:set>
                                      <p:cBhvr>
                                        <p:cTn id="24" dur="1" fill="hold">
                                          <p:stCondLst>
                                            <p:cond delay="0"/>
                                          </p:stCondLst>
                                        </p:cTn>
                                        <p:tgtEl>
                                          <p:spTgt spid="22">
                                            <p:txEl>
                                              <p:pRg st="4" end="4"/>
                                            </p:txEl>
                                          </p:spTgt>
                                        </p:tgtEl>
                                        <p:attrNameLst>
                                          <p:attrName>style.visibility</p:attrName>
                                        </p:attrNameLst>
                                      </p:cBhvr>
                                      <p:to>
                                        <p:strVal val="visible"/>
                                      </p:to>
                                    </p:set>
                                    <p:animEffect transition="in" filter="fade">
                                      <p:cBhvr>
                                        <p:cTn id="25" dur="75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AREAS OF FOCUS</a:t>
            </a:r>
            <a:endParaRPr lang="en-US" dirty="0"/>
          </a:p>
        </p:txBody>
      </p:sp>
      <p:sp>
        <p:nvSpPr>
          <p:cNvPr id="15" name="Rectangle 14"/>
          <p:cNvSpPr/>
          <p:nvPr/>
        </p:nvSpPr>
        <p:spPr>
          <a:xfrm>
            <a:off x="2700670" y="95692"/>
            <a:ext cx="7910623" cy="5047808"/>
          </a:xfrm>
          <a:prstGeom prst="rect">
            <a:avLst/>
          </a:prstGeom>
          <a:noFill/>
        </p:spPr>
      </p:sp>
      <p:sp>
        <p:nvSpPr>
          <p:cNvPr id="16" name="Freeform 15"/>
          <p:cNvSpPr/>
          <p:nvPr/>
        </p:nvSpPr>
        <p:spPr>
          <a:xfrm>
            <a:off x="4419802" y="383417"/>
            <a:ext cx="2185700" cy="2185700"/>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0" y="2185700"/>
                </a:moveTo>
                <a:cubicBezTo>
                  <a:pt x="0" y="978571"/>
                  <a:pt x="978571" y="0"/>
                  <a:pt x="2185700" y="0"/>
                </a:cubicBezTo>
                <a:lnTo>
                  <a:pt x="2185700" y="2185700"/>
                </a:lnTo>
                <a:lnTo>
                  <a:pt x="0" y="2185700"/>
                </a:lnTo>
                <a:close/>
              </a:path>
            </a:pathLst>
          </a:custGeom>
          <a:solidFill>
            <a:schemeClr val="accent1"/>
          </a:solidFill>
          <a:ln w="38100">
            <a:noFill/>
          </a:ln>
          <a:effectLst/>
        </p:spPr>
        <p:style>
          <a:lnRef idx="2">
            <a:scrgbClr r="0" g="0" b="0"/>
          </a:lnRef>
          <a:fillRef idx="1">
            <a:scrgbClr r="0" g="0" b="0"/>
          </a:fillRef>
          <a:effectRef idx="0">
            <a:scrgbClr r="0" g="0" b="0"/>
          </a:effectRef>
          <a:fontRef idx="minor">
            <a:schemeClr val="lt1"/>
          </a:fontRef>
        </p:style>
        <p:txBody>
          <a:bodyPr spcFirstLastPara="0" vert="horz" wrap="square" lIns="775305" tIns="775305"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WEEKEND</a:t>
            </a:r>
          </a:p>
          <a:p>
            <a:pPr lvl="0" algn="ctr" defTabSz="844550">
              <a:lnSpc>
                <a:spcPct val="90000"/>
              </a:lnSpc>
              <a:spcBef>
                <a:spcPct val="0"/>
              </a:spcBef>
              <a:spcAft>
                <a:spcPct val="35000"/>
              </a:spcAft>
            </a:pPr>
            <a:r>
              <a:rPr lang="en-US" sz="1900" kern="1200" dirty="0" smtClean="0">
                <a:solidFill>
                  <a:schemeClr val="tx1"/>
                </a:solidFill>
                <a:latin typeface="+mn-lt"/>
              </a:rPr>
              <a:t>TO</a:t>
            </a:r>
          </a:p>
          <a:p>
            <a:pPr lvl="0" algn="ctr" defTabSz="844550">
              <a:lnSpc>
                <a:spcPct val="90000"/>
              </a:lnSpc>
              <a:spcBef>
                <a:spcPct val="0"/>
              </a:spcBef>
              <a:spcAft>
                <a:spcPct val="35000"/>
              </a:spcAft>
            </a:pPr>
            <a:r>
              <a:rPr lang="en-US" sz="1900" kern="1200" dirty="0" smtClean="0">
                <a:solidFill>
                  <a:schemeClr val="tx1"/>
                </a:solidFill>
                <a:latin typeface="+mn-lt"/>
              </a:rPr>
              <a:t>REMEMBER</a:t>
            </a:r>
            <a:endParaRPr lang="en-US" sz="1900" kern="1200" dirty="0">
              <a:solidFill>
                <a:schemeClr val="tx1"/>
              </a:solidFill>
              <a:latin typeface="+mn-lt"/>
            </a:endParaRPr>
          </a:p>
        </p:txBody>
      </p:sp>
      <p:sp>
        <p:nvSpPr>
          <p:cNvPr id="17" name="Freeform 16"/>
          <p:cNvSpPr/>
          <p:nvPr/>
        </p:nvSpPr>
        <p:spPr>
          <a:xfrm>
            <a:off x="6706459" y="383417"/>
            <a:ext cx="2185700" cy="2185700"/>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0" y="0"/>
                </a:moveTo>
                <a:cubicBezTo>
                  <a:pt x="1207129" y="0"/>
                  <a:pt x="2185700" y="978571"/>
                  <a:pt x="2185700" y="2185700"/>
                </a:cubicBezTo>
                <a:lnTo>
                  <a:pt x="0" y="2185700"/>
                </a:lnTo>
                <a:lnTo>
                  <a:pt x="0" y="0"/>
                </a:lnTo>
                <a:close/>
              </a:path>
            </a:pathLst>
          </a:custGeom>
          <a:solidFill>
            <a:schemeClr val="bg1"/>
          </a:solidFill>
          <a:ln w="38100">
            <a:solidFill>
              <a:schemeClr val="accent1"/>
            </a:solidFill>
          </a:ln>
          <a:effectLst>
            <a:outerShdw blurRad="50800" dist="38100" dir="8100000" algn="tr"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35128" tIns="775305" rIns="775305"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PRAYER</a:t>
            </a:r>
            <a:endParaRPr lang="en-US" sz="1900" kern="1200" dirty="0">
              <a:solidFill>
                <a:schemeClr val="tx1"/>
              </a:solidFill>
              <a:latin typeface="+mn-lt"/>
            </a:endParaRPr>
          </a:p>
        </p:txBody>
      </p:sp>
      <p:sp>
        <p:nvSpPr>
          <p:cNvPr id="22" name="Round Diagonal Corner Rectangle 21"/>
          <p:cNvSpPr/>
          <p:nvPr/>
        </p:nvSpPr>
        <p:spPr>
          <a:xfrm>
            <a:off x="385430" y="2357769"/>
            <a:ext cx="3580514" cy="2171701"/>
          </a:xfrm>
          <a:prstGeom prst="round2DiagRect">
            <a:avLst/>
          </a:prstGeom>
          <a:solidFill>
            <a:schemeClr val="bg1"/>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150000"/>
              </a:lnSpc>
            </a:pPr>
            <a:r>
              <a:rPr lang="en-US" dirty="0" smtClean="0">
                <a:solidFill>
                  <a:sysClr val="windowText" lastClr="000000"/>
                </a:solidFill>
              </a:rPr>
              <a:t>Prayer Director</a:t>
            </a:r>
          </a:p>
          <a:p>
            <a:pPr algn="ctr">
              <a:lnSpc>
                <a:spcPct val="150000"/>
              </a:lnSpc>
            </a:pPr>
            <a:r>
              <a:rPr lang="en-US" dirty="0" smtClean="0">
                <a:solidFill>
                  <a:sysClr val="windowText" lastClr="000000"/>
                </a:solidFill>
              </a:rPr>
              <a:t>Prayer Intercessor</a:t>
            </a:r>
            <a:endParaRPr lang="en-US" dirty="0">
              <a:solidFill>
                <a:sysClr val="windowText" lastClr="000000"/>
              </a:solidFill>
            </a:endParaRPr>
          </a:p>
        </p:txBody>
      </p:sp>
    </p:spTree>
    <p:extLst>
      <p:ext uri="{BB962C8B-B14F-4D97-AF65-F5344CB8AC3E}">
        <p14:creationId xmlns:p14="http://schemas.microsoft.com/office/powerpoint/2010/main" val="147789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75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75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AREAS OF FOCUS</a:t>
            </a:r>
            <a:endParaRPr lang="en-US" dirty="0"/>
          </a:p>
        </p:txBody>
      </p:sp>
      <p:sp>
        <p:nvSpPr>
          <p:cNvPr id="15" name="Rectangle 14"/>
          <p:cNvSpPr/>
          <p:nvPr/>
        </p:nvSpPr>
        <p:spPr>
          <a:xfrm>
            <a:off x="2700670" y="95692"/>
            <a:ext cx="7910623" cy="5047808"/>
          </a:xfrm>
          <a:prstGeom prst="rect">
            <a:avLst/>
          </a:prstGeom>
          <a:noFill/>
        </p:spPr>
      </p:sp>
      <p:sp>
        <p:nvSpPr>
          <p:cNvPr id="16" name="Freeform 15"/>
          <p:cNvSpPr/>
          <p:nvPr/>
        </p:nvSpPr>
        <p:spPr>
          <a:xfrm>
            <a:off x="4419802" y="383417"/>
            <a:ext cx="2185700" cy="2185700"/>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0" y="2185700"/>
                </a:moveTo>
                <a:cubicBezTo>
                  <a:pt x="0" y="978571"/>
                  <a:pt x="978571" y="0"/>
                  <a:pt x="2185700" y="0"/>
                </a:cubicBezTo>
                <a:lnTo>
                  <a:pt x="2185700" y="2185700"/>
                </a:lnTo>
                <a:lnTo>
                  <a:pt x="0" y="2185700"/>
                </a:lnTo>
                <a:close/>
              </a:path>
            </a:pathLst>
          </a:custGeom>
          <a:solidFill>
            <a:schemeClr val="accent1"/>
          </a:solidFill>
          <a:ln w="38100">
            <a:noFill/>
          </a:ln>
          <a:effectLst/>
        </p:spPr>
        <p:style>
          <a:lnRef idx="2">
            <a:scrgbClr r="0" g="0" b="0"/>
          </a:lnRef>
          <a:fillRef idx="1">
            <a:scrgbClr r="0" g="0" b="0"/>
          </a:fillRef>
          <a:effectRef idx="0">
            <a:scrgbClr r="0" g="0" b="0"/>
          </a:effectRef>
          <a:fontRef idx="minor">
            <a:schemeClr val="lt1"/>
          </a:fontRef>
        </p:style>
        <p:txBody>
          <a:bodyPr spcFirstLastPara="0" vert="horz" wrap="square" lIns="775305" tIns="775305"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WEEKEND</a:t>
            </a:r>
          </a:p>
          <a:p>
            <a:pPr lvl="0" algn="ctr" defTabSz="844550">
              <a:lnSpc>
                <a:spcPct val="90000"/>
              </a:lnSpc>
              <a:spcBef>
                <a:spcPct val="0"/>
              </a:spcBef>
              <a:spcAft>
                <a:spcPct val="35000"/>
              </a:spcAft>
            </a:pPr>
            <a:r>
              <a:rPr lang="en-US" sz="1900" kern="1200" dirty="0" smtClean="0">
                <a:solidFill>
                  <a:schemeClr val="tx1"/>
                </a:solidFill>
                <a:latin typeface="+mn-lt"/>
              </a:rPr>
              <a:t>TO</a:t>
            </a:r>
          </a:p>
          <a:p>
            <a:pPr lvl="0" algn="ctr" defTabSz="844550">
              <a:lnSpc>
                <a:spcPct val="90000"/>
              </a:lnSpc>
              <a:spcBef>
                <a:spcPct val="0"/>
              </a:spcBef>
              <a:spcAft>
                <a:spcPct val="35000"/>
              </a:spcAft>
            </a:pPr>
            <a:r>
              <a:rPr lang="en-US" sz="1900" kern="1200" dirty="0" smtClean="0">
                <a:solidFill>
                  <a:schemeClr val="tx1"/>
                </a:solidFill>
                <a:latin typeface="+mn-lt"/>
              </a:rPr>
              <a:t>REMEMBER</a:t>
            </a:r>
            <a:endParaRPr lang="en-US" sz="1900" kern="1200" dirty="0">
              <a:solidFill>
                <a:schemeClr val="tx1"/>
              </a:solidFill>
              <a:latin typeface="+mn-lt"/>
            </a:endParaRPr>
          </a:p>
        </p:txBody>
      </p:sp>
      <p:sp>
        <p:nvSpPr>
          <p:cNvPr id="17" name="Freeform 16"/>
          <p:cNvSpPr/>
          <p:nvPr/>
        </p:nvSpPr>
        <p:spPr>
          <a:xfrm>
            <a:off x="6706459" y="383417"/>
            <a:ext cx="2185700" cy="2185700"/>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0" y="0"/>
                </a:moveTo>
                <a:cubicBezTo>
                  <a:pt x="1207129" y="0"/>
                  <a:pt x="2185700" y="978571"/>
                  <a:pt x="2185700" y="2185700"/>
                </a:cubicBezTo>
                <a:lnTo>
                  <a:pt x="0" y="2185700"/>
                </a:lnTo>
                <a:lnTo>
                  <a:pt x="0" y="0"/>
                </a:lnTo>
                <a:close/>
              </a:path>
            </a:pathLst>
          </a:custGeom>
          <a:solidFill>
            <a:schemeClr val="accent1"/>
          </a:solidFill>
          <a:ln w="38100">
            <a:noFill/>
          </a:ln>
          <a:effectLst/>
        </p:spPr>
        <p:style>
          <a:lnRef idx="2">
            <a:scrgbClr r="0" g="0" b="0"/>
          </a:lnRef>
          <a:fillRef idx="1">
            <a:scrgbClr r="0" g="0" b="0"/>
          </a:fillRef>
          <a:effectRef idx="0">
            <a:scrgbClr r="0" g="0" b="0"/>
          </a:effectRef>
          <a:fontRef idx="minor">
            <a:schemeClr val="lt1"/>
          </a:fontRef>
        </p:style>
        <p:txBody>
          <a:bodyPr spcFirstLastPara="0" vert="horz" wrap="square" lIns="135128" tIns="775305" rIns="775305"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PRAYER</a:t>
            </a:r>
            <a:endParaRPr lang="en-US" sz="1900" kern="1200" dirty="0">
              <a:solidFill>
                <a:schemeClr val="tx1"/>
              </a:solidFill>
              <a:latin typeface="+mn-lt"/>
            </a:endParaRPr>
          </a:p>
        </p:txBody>
      </p:sp>
      <p:sp>
        <p:nvSpPr>
          <p:cNvPr id="18" name="Freeform 17"/>
          <p:cNvSpPr/>
          <p:nvPr/>
        </p:nvSpPr>
        <p:spPr>
          <a:xfrm>
            <a:off x="6706459" y="2670073"/>
            <a:ext cx="2185700" cy="2185701"/>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2185700" y="0"/>
                </a:moveTo>
                <a:cubicBezTo>
                  <a:pt x="2185700" y="1207129"/>
                  <a:pt x="1207129" y="2185700"/>
                  <a:pt x="0" y="2185700"/>
                </a:cubicBezTo>
                <a:lnTo>
                  <a:pt x="0" y="0"/>
                </a:lnTo>
                <a:lnTo>
                  <a:pt x="2185700" y="0"/>
                </a:lnTo>
                <a:close/>
              </a:path>
            </a:pathLst>
          </a:custGeom>
          <a:solidFill>
            <a:schemeClr val="bg1"/>
          </a:solidFill>
          <a:ln w="38100">
            <a:solidFill>
              <a:schemeClr val="accent1"/>
            </a:solidFill>
          </a:ln>
          <a:effectLst>
            <a:outerShdw blurRad="50800" dist="38100" dir="8100000" algn="tr"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35128" tIns="135129" rIns="775305" bIns="77530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HOSTED</a:t>
            </a:r>
          </a:p>
          <a:p>
            <a:pPr lvl="0" algn="ctr" defTabSz="844550">
              <a:lnSpc>
                <a:spcPct val="90000"/>
              </a:lnSpc>
              <a:spcBef>
                <a:spcPct val="0"/>
              </a:spcBef>
              <a:spcAft>
                <a:spcPct val="35000"/>
              </a:spcAft>
            </a:pPr>
            <a:r>
              <a:rPr lang="en-US" sz="1900" dirty="0" smtClean="0">
                <a:solidFill>
                  <a:schemeClr val="tx1"/>
                </a:solidFill>
              </a:rPr>
              <a:t>EVENTS</a:t>
            </a:r>
            <a:endParaRPr lang="en-US" sz="1900" kern="1200" dirty="0">
              <a:solidFill>
                <a:schemeClr val="tx1"/>
              </a:solidFill>
              <a:latin typeface="+mn-lt"/>
            </a:endParaRPr>
          </a:p>
        </p:txBody>
      </p:sp>
      <p:sp>
        <p:nvSpPr>
          <p:cNvPr id="22" name="Round Diagonal Corner Rectangle 21"/>
          <p:cNvSpPr/>
          <p:nvPr/>
        </p:nvSpPr>
        <p:spPr>
          <a:xfrm>
            <a:off x="385430" y="2357769"/>
            <a:ext cx="3580514" cy="2171701"/>
          </a:xfrm>
          <a:prstGeom prst="round2DiagRect">
            <a:avLst/>
          </a:prstGeom>
          <a:solidFill>
            <a:schemeClr val="bg1"/>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150000"/>
              </a:lnSpc>
            </a:pPr>
            <a:r>
              <a:rPr lang="en-US" dirty="0" smtClean="0">
                <a:solidFill>
                  <a:sysClr val="windowText" lastClr="000000"/>
                </a:solidFill>
              </a:rPr>
              <a:t>Hosted Events Director</a:t>
            </a:r>
          </a:p>
          <a:p>
            <a:pPr algn="ctr">
              <a:lnSpc>
                <a:spcPct val="150000"/>
              </a:lnSpc>
            </a:pPr>
            <a:r>
              <a:rPr lang="en-US" dirty="0" smtClean="0">
                <a:solidFill>
                  <a:sysClr val="windowText" lastClr="000000"/>
                </a:solidFill>
              </a:rPr>
              <a:t>Hosted Events Specialist</a:t>
            </a:r>
          </a:p>
        </p:txBody>
      </p:sp>
    </p:spTree>
    <p:extLst>
      <p:ext uri="{BB962C8B-B14F-4D97-AF65-F5344CB8AC3E}">
        <p14:creationId xmlns:p14="http://schemas.microsoft.com/office/powerpoint/2010/main" val="33461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75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75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AREAS OF FOCUS</a:t>
            </a:r>
            <a:endParaRPr lang="en-US" dirty="0"/>
          </a:p>
        </p:txBody>
      </p:sp>
      <p:sp>
        <p:nvSpPr>
          <p:cNvPr id="15" name="Rectangle 14"/>
          <p:cNvSpPr/>
          <p:nvPr/>
        </p:nvSpPr>
        <p:spPr>
          <a:xfrm>
            <a:off x="2700670" y="95692"/>
            <a:ext cx="7910623" cy="5047808"/>
          </a:xfrm>
          <a:prstGeom prst="rect">
            <a:avLst/>
          </a:prstGeom>
          <a:noFill/>
        </p:spPr>
      </p:sp>
      <p:sp>
        <p:nvSpPr>
          <p:cNvPr id="16" name="Freeform 15"/>
          <p:cNvSpPr/>
          <p:nvPr/>
        </p:nvSpPr>
        <p:spPr>
          <a:xfrm>
            <a:off x="4419802" y="383417"/>
            <a:ext cx="2185700" cy="2185700"/>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0" y="2185700"/>
                </a:moveTo>
                <a:cubicBezTo>
                  <a:pt x="0" y="978571"/>
                  <a:pt x="978571" y="0"/>
                  <a:pt x="2185700" y="0"/>
                </a:cubicBezTo>
                <a:lnTo>
                  <a:pt x="2185700" y="2185700"/>
                </a:lnTo>
                <a:lnTo>
                  <a:pt x="0" y="2185700"/>
                </a:lnTo>
                <a:close/>
              </a:path>
            </a:pathLst>
          </a:custGeom>
          <a:solidFill>
            <a:schemeClr val="accent1"/>
          </a:solidFill>
          <a:ln w="38100">
            <a:noFill/>
          </a:ln>
          <a:effectLst/>
        </p:spPr>
        <p:style>
          <a:lnRef idx="2">
            <a:scrgbClr r="0" g="0" b="0"/>
          </a:lnRef>
          <a:fillRef idx="1">
            <a:scrgbClr r="0" g="0" b="0"/>
          </a:fillRef>
          <a:effectRef idx="0">
            <a:scrgbClr r="0" g="0" b="0"/>
          </a:effectRef>
          <a:fontRef idx="minor">
            <a:schemeClr val="lt1"/>
          </a:fontRef>
        </p:style>
        <p:txBody>
          <a:bodyPr spcFirstLastPara="0" vert="horz" wrap="square" lIns="775305" tIns="775305"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WEEKEND</a:t>
            </a:r>
          </a:p>
          <a:p>
            <a:pPr lvl="0" algn="ctr" defTabSz="844550">
              <a:lnSpc>
                <a:spcPct val="90000"/>
              </a:lnSpc>
              <a:spcBef>
                <a:spcPct val="0"/>
              </a:spcBef>
              <a:spcAft>
                <a:spcPct val="35000"/>
              </a:spcAft>
            </a:pPr>
            <a:r>
              <a:rPr lang="en-US" sz="1900" kern="1200" dirty="0" smtClean="0">
                <a:solidFill>
                  <a:schemeClr val="tx1"/>
                </a:solidFill>
                <a:latin typeface="+mn-lt"/>
              </a:rPr>
              <a:t>TO</a:t>
            </a:r>
          </a:p>
          <a:p>
            <a:pPr lvl="0" algn="ctr" defTabSz="844550">
              <a:lnSpc>
                <a:spcPct val="90000"/>
              </a:lnSpc>
              <a:spcBef>
                <a:spcPct val="0"/>
              </a:spcBef>
              <a:spcAft>
                <a:spcPct val="35000"/>
              </a:spcAft>
            </a:pPr>
            <a:r>
              <a:rPr lang="en-US" sz="1900" kern="1200" dirty="0" smtClean="0">
                <a:solidFill>
                  <a:schemeClr val="tx1"/>
                </a:solidFill>
                <a:latin typeface="+mn-lt"/>
              </a:rPr>
              <a:t>REMEMBER</a:t>
            </a:r>
            <a:endParaRPr lang="en-US" sz="1900" kern="1200" dirty="0">
              <a:solidFill>
                <a:schemeClr val="tx1"/>
              </a:solidFill>
              <a:latin typeface="+mn-lt"/>
            </a:endParaRPr>
          </a:p>
        </p:txBody>
      </p:sp>
      <p:sp>
        <p:nvSpPr>
          <p:cNvPr id="17" name="Freeform 16"/>
          <p:cNvSpPr/>
          <p:nvPr/>
        </p:nvSpPr>
        <p:spPr>
          <a:xfrm>
            <a:off x="6706459" y="383417"/>
            <a:ext cx="2185700" cy="2185700"/>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0" y="0"/>
                </a:moveTo>
                <a:cubicBezTo>
                  <a:pt x="1207129" y="0"/>
                  <a:pt x="2185700" y="978571"/>
                  <a:pt x="2185700" y="2185700"/>
                </a:cubicBezTo>
                <a:lnTo>
                  <a:pt x="0" y="2185700"/>
                </a:lnTo>
                <a:lnTo>
                  <a:pt x="0" y="0"/>
                </a:lnTo>
                <a:close/>
              </a:path>
            </a:pathLst>
          </a:custGeom>
          <a:solidFill>
            <a:schemeClr val="accent1"/>
          </a:solidFill>
          <a:ln w="38100">
            <a:noFill/>
          </a:ln>
          <a:effectLst/>
        </p:spPr>
        <p:style>
          <a:lnRef idx="2">
            <a:scrgbClr r="0" g="0" b="0"/>
          </a:lnRef>
          <a:fillRef idx="1">
            <a:scrgbClr r="0" g="0" b="0"/>
          </a:fillRef>
          <a:effectRef idx="0">
            <a:scrgbClr r="0" g="0" b="0"/>
          </a:effectRef>
          <a:fontRef idx="minor">
            <a:schemeClr val="lt1"/>
          </a:fontRef>
        </p:style>
        <p:txBody>
          <a:bodyPr spcFirstLastPara="0" vert="horz" wrap="square" lIns="135128" tIns="775305" rIns="775305"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PRAYER</a:t>
            </a:r>
            <a:endParaRPr lang="en-US" sz="1900" kern="1200" dirty="0">
              <a:solidFill>
                <a:schemeClr val="tx1"/>
              </a:solidFill>
              <a:latin typeface="+mn-lt"/>
            </a:endParaRPr>
          </a:p>
        </p:txBody>
      </p:sp>
      <p:sp>
        <p:nvSpPr>
          <p:cNvPr id="19" name="Freeform 18"/>
          <p:cNvSpPr/>
          <p:nvPr/>
        </p:nvSpPr>
        <p:spPr>
          <a:xfrm>
            <a:off x="4419802" y="2670074"/>
            <a:ext cx="2185700" cy="2185700"/>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2185700" y="2185700"/>
                </a:moveTo>
                <a:cubicBezTo>
                  <a:pt x="978571" y="2185700"/>
                  <a:pt x="0" y="1207129"/>
                  <a:pt x="0" y="0"/>
                </a:cubicBezTo>
                <a:lnTo>
                  <a:pt x="2185700" y="0"/>
                </a:lnTo>
                <a:lnTo>
                  <a:pt x="2185700" y="2185700"/>
                </a:lnTo>
                <a:close/>
              </a:path>
            </a:pathLst>
          </a:custGeom>
          <a:solidFill>
            <a:schemeClr val="bg1"/>
          </a:solidFill>
          <a:ln w="38100">
            <a:solidFill>
              <a:schemeClr val="accent1"/>
            </a:solidFill>
          </a:ln>
          <a:effectLst>
            <a:outerShdw blurRad="50800" dist="38100" dir="8100000" algn="tr"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775305" tIns="135128" rIns="135128" bIns="775304"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SPECIALTY </a:t>
            </a:r>
          </a:p>
          <a:p>
            <a:pPr lvl="0" algn="ctr" defTabSz="844550">
              <a:lnSpc>
                <a:spcPct val="90000"/>
              </a:lnSpc>
              <a:spcBef>
                <a:spcPct val="0"/>
              </a:spcBef>
              <a:spcAft>
                <a:spcPct val="35000"/>
              </a:spcAft>
            </a:pPr>
            <a:r>
              <a:rPr lang="en-US" sz="1900" dirty="0" smtClean="0">
                <a:solidFill>
                  <a:schemeClr val="tx1"/>
                </a:solidFill>
              </a:rPr>
              <a:t>ROLES</a:t>
            </a:r>
            <a:endParaRPr lang="en-US" sz="1900" kern="1200" dirty="0">
              <a:solidFill>
                <a:schemeClr val="tx1"/>
              </a:solidFill>
              <a:latin typeface="+mn-lt"/>
            </a:endParaRPr>
          </a:p>
        </p:txBody>
      </p:sp>
      <p:sp>
        <p:nvSpPr>
          <p:cNvPr id="22" name="Round Diagonal Corner Rectangle 21"/>
          <p:cNvSpPr/>
          <p:nvPr/>
        </p:nvSpPr>
        <p:spPr>
          <a:xfrm>
            <a:off x="385430" y="2357769"/>
            <a:ext cx="3580514" cy="2171701"/>
          </a:xfrm>
          <a:prstGeom prst="round2DiagRect">
            <a:avLst/>
          </a:prstGeom>
          <a:solidFill>
            <a:schemeClr val="bg1"/>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150000"/>
              </a:lnSpc>
            </a:pPr>
            <a:r>
              <a:rPr lang="en-US" dirty="0" smtClean="0">
                <a:solidFill>
                  <a:sysClr val="windowText" lastClr="000000"/>
                </a:solidFill>
              </a:rPr>
              <a:t>Digital Media Coordinator</a:t>
            </a:r>
          </a:p>
          <a:p>
            <a:pPr algn="ctr">
              <a:lnSpc>
                <a:spcPct val="150000"/>
              </a:lnSpc>
            </a:pPr>
            <a:r>
              <a:rPr lang="en-US" dirty="0" smtClean="0">
                <a:solidFill>
                  <a:sysClr val="windowText" lastClr="000000"/>
                </a:solidFill>
              </a:rPr>
              <a:t>Spiritual Follow-Up Specialist</a:t>
            </a:r>
          </a:p>
          <a:p>
            <a:pPr algn="ctr">
              <a:lnSpc>
                <a:spcPct val="150000"/>
              </a:lnSpc>
            </a:pPr>
            <a:r>
              <a:rPr lang="en-US" dirty="0" smtClean="0">
                <a:solidFill>
                  <a:sysClr val="windowText" lastClr="000000"/>
                </a:solidFill>
              </a:rPr>
              <a:t>Military Community Liaison</a:t>
            </a:r>
            <a:endParaRPr lang="en-US" dirty="0">
              <a:solidFill>
                <a:sysClr val="windowText" lastClr="000000"/>
              </a:solidFill>
            </a:endParaRPr>
          </a:p>
        </p:txBody>
      </p:sp>
      <p:sp>
        <p:nvSpPr>
          <p:cNvPr id="8" name="Freeform 7"/>
          <p:cNvSpPr/>
          <p:nvPr/>
        </p:nvSpPr>
        <p:spPr>
          <a:xfrm>
            <a:off x="6706459" y="2670073"/>
            <a:ext cx="2185700" cy="2185701"/>
          </a:xfrm>
          <a:custGeom>
            <a:avLst/>
            <a:gdLst>
              <a:gd name="connsiteX0" fmla="*/ 0 w 2185700"/>
              <a:gd name="connsiteY0" fmla="*/ 2185700 h 2185700"/>
              <a:gd name="connsiteX1" fmla="*/ 2185700 w 2185700"/>
              <a:gd name="connsiteY1" fmla="*/ 0 h 2185700"/>
              <a:gd name="connsiteX2" fmla="*/ 2185700 w 2185700"/>
              <a:gd name="connsiteY2" fmla="*/ 2185700 h 2185700"/>
              <a:gd name="connsiteX3" fmla="*/ 0 w 2185700"/>
              <a:gd name="connsiteY3" fmla="*/ 2185700 h 2185700"/>
            </a:gdLst>
            <a:ahLst/>
            <a:cxnLst>
              <a:cxn ang="0">
                <a:pos x="connsiteX0" y="connsiteY0"/>
              </a:cxn>
              <a:cxn ang="0">
                <a:pos x="connsiteX1" y="connsiteY1"/>
              </a:cxn>
              <a:cxn ang="0">
                <a:pos x="connsiteX2" y="connsiteY2"/>
              </a:cxn>
              <a:cxn ang="0">
                <a:pos x="connsiteX3" y="connsiteY3"/>
              </a:cxn>
            </a:cxnLst>
            <a:rect l="l" t="t" r="r" b="b"/>
            <a:pathLst>
              <a:path w="2185700" h="2185700">
                <a:moveTo>
                  <a:pt x="2185700" y="0"/>
                </a:moveTo>
                <a:cubicBezTo>
                  <a:pt x="2185700" y="1207129"/>
                  <a:pt x="1207129" y="2185700"/>
                  <a:pt x="0" y="2185700"/>
                </a:cubicBezTo>
                <a:lnTo>
                  <a:pt x="0" y="0"/>
                </a:lnTo>
                <a:lnTo>
                  <a:pt x="2185700" y="0"/>
                </a:lnTo>
                <a:close/>
              </a:path>
            </a:pathLst>
          </a:custGeom>
          <a:solidFill>
            <a:schemeClr val="accent1"/>
          </a:solidFill>
          <a:ln w="38100">
            <a:noFill/>
          </a:ln>
          <a:effectLst/>
        </p:spPr>
        <p:style>
          <a:lnRef idx="2">
            <a:scrgbClr r="0" g="0" b="0"/>
          </a:lnRef>
          <a:fillRef idx="1">
            <a:scrgbClr r="0" g="0" b="0"/>
          </a:fillRef>
          <a:effectRef idx="0">
            <a:scrgbClr r="0" g="0" b="0"/>
          </a:effectRef>
          <a:fontRef idx="minor">
            <a:schemeClr val="lt1"/>
          </a:fontRef>
        </p:style>
        <p:txBody>
          <a:bodyPr spcFirstLastPara="0" vert="horz" wrap="square" lIns="135128" tIns="135129" rIns="775305" bIns="77530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n-lt"/>
              </a:rPr>
              <a:t>HOSTED</a:t>
            </a:r>
          </a:p>
          <a:p>
            <a:pPr lvl="0" algn="ctr" defTabSz="844550">
              <a:lnSpc>
                <a:spcPct val="90000"/>
              </a:lnSpc>
              <a:spcBef>
                <a:spcPct val="0"/>
              </a:spcBef>
              <a:spcAft>
                <a:spcPct val="35000"/>
              </a:spcAft>
            </a:pPr>
            <a:r>
              <a:rPr lang="en-US" sz="1900" dirty="0" smtClean="0">
                <a:solidFill>
                  <a:schemeClr val="tx1"/>
                </a:solidFill>
              </a:rPr>
              <a:t>EVENTS</a:t>
            </a:r>
            <a:endParaRPr lang="en-US" sz="1900" kern="1200" dirty="0">
              <a:solidFill>
                <a:schemeClr val="tx1"/>
              </a:solidFill>
              <a:latin typeface="+mn-lt"/>
            </a:endParaRPr>
          </a:p>
        </p:txBody>
      </p:sp>
    </p:spTree>
    <p:extLst>
      <p:ext uri="{BB962C8B-B14F-4D97-AF65-F5344CB8AC3E}">
        <p14:creationId xmlns:p14="http://schemas.microsoft.com/office/powerpoint/2010/main" val="303329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75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750"/>
                                        <p:tgtEl>
                                          <p:spTgt spid="2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fade">
                                      <p:cBhvr>
                                        <p:cTn id="16" dur="75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OUR TEAM</a:t>
            </a:r>
            <a:endParaRPr lang="en-US" dirty="0"/>
          </a:p>
        </p:txBody>
      </p:sp>
      <p:sp>
        <p:nvSpPr>
          <p:cNvPr id="4" name="TextBox 3"/>
          <p:cNvSpPr txBox="1"/>
          <p:nvPr/>
        </p:nvSpPr>
        <p:spPr>
          <a:xfrm>
            <a:off x="1461977" y="1307792"/>
            <a:ext cx="6220046" cy="3046988"/>
          </a:xfrm>
          <a:prstGeom prst="rect">
            <a:avLst/>
          </a:prstGeom>
          <a:noFill/>
        </p:spPr>
        <p:txBody>
          <a:bodyPr wrap="square" rtlCol="0">
            <a:spAutoFit/>
          </a:bodyPr>
          <a:lstStyle/>
          <a:p>
            <a:pPr algn="ctr">
              <a:lnSpc>
                <a:spcPct val="150000"/>
              </a:lnSpc>
            </a:pPr>
            <a:r>
              <a:rPr lang="en-US" sz="3200" dirty="0" smtClean="0">
                <a:latin typeface="+mj-lt"/>
              </a:rPr>
              <a:t>Needed Positions</a:t>
            </a:r>
          </a:p>
          <a:p>
            <a:pPr algn="ctr">
              <a:lnSpc>
                <a:spcPct val="150000"/>
              </a:lnSpc>
            </a:pPr>
            <a:r>
              <a:rPr lang="en-US" sz="2400" dirty="0" smtClean="0"/>
              <a:t>Group Coordinator Coach</a:t>
            </a:r>
          </a:p>
          <a:p>
            <a:pPr algn="ctr">
              <a:lnSpc>
                <a:spcPct val="150000"/>
              </a:lnSpc>
            </a:pPr>
            <a:r>
              <a:rPr lang="en-US" sz="2400" dirty="0" smtClean="0"/>
              <a:t>Prayer Intercessor</a:t>
            </a:r>
          </a:p>
          <a:p>
            <a:pPr algn="ctr">
              <a:lnSpc>
                <a:spcPct val="150000"/>
              </a:lnSpc>
            </a:pPr>
            <a:r>
              <a:rPr lang="en-US" sz="2400" dirty="0" smtClean="0"/>
              <a:t>&lt;needed position&gt;</a:t>
            </a:r>
          </a:p>
          <a:p>
            <a:pPr algn="ctr">
              <a:lnSpc>
                <a:spcPct val="150000"/>
              </a:lnSpc>
            </a:pPr>
            <a:r>
              <a:rPr lang="en-US" sz="2400" dirty="0" smtClean="0"/>
              <a:t>&lt;needed position&gt;</a:t>
            </a:r>
            <a:endParaRPr lang="en-US" sz="2400" dirty="0"/>
          </a:p>
        </p:txBody>
      </p:sp>
    </p:spTree>
    <p:extLst>
      <p:ext uri="{BB962C8B-B14F-4D97-AF65-F5344CB8AC3E}">
        <p14:creationId xmlns:p14="http://schemas.microsoft.com/office/powerpoint/2010/main" val="4143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750"/>
                                        <p:tgtEl>
                                          <p:spTgt spid="4">
                                            <p:txEl>
                                              <p:pRg st="1" end="1"/>
                                            </p:txEl>
                                          </p:spTgt>
                                        </p:tgtEl>
                                      </p:cBhvr>
                                    </p:animEffect>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75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75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lnSpcReduction="10000"/>
          </a:bodyPr>
          <a:lstStyle/>
          <a:p>
            <a:r>
              <a:rPr lang="en-US" dirty="0" smtClean="0"/>
              <a:t>WELCOME &amp; VISION</a:t>
            </a:r>
            <a:endParaRPr lang="en-US" dirty="0"/>
          </a:p>
        </p:txBody>
      </p:sp>
      <p:sp>
        <p:nvSpPr>
          <p:cNvPr id="2" name="TextBox 1"/>
          <p:cNvSpPr txBox="1"/>
          <p:nvPr/>
        </p:nvSpPr>
        <p:spPr>
          <a:xfrm>
            <a:off x="3352800" y="3201828"/>
            <a:ext cx="2201244" cy="492443"/>
          </a:xfrm>
          <a:prstGeom prst="rect">
            <a:avLst/>
          </a:prstGeom>
          <a:noFill/>
        </p:spPr>
        <p:txBody>
          <a:bodyPr wrap="none" rtlCol="0">
            <a:spAutoFit/>
          </a:bodyPr>
          <a:lstStyle/>
          <a:p>
            <a:r>
              <a:rPr lang="en-US" sz="2600" dirty="0" smtClean="0">
                <a:hlinkClick r:id="rId3"/>
              </a:rPr>
              <a:t>“Vision” Video</a:t>
            </a:r>
            <a:endParaRPr lang="en-US" sz="2600" dirty="0"/>
          </a:p>
        </p:txBody>
      </p:sp>
    </p:spTree>
    <p:extLst>
      <p:ext uri="{BB962C8B-B14F-4D97-AF65-F5344CB8AC3E}">
        <p14:creationId xmlns:p14="http://schemas.microsoft.com/office/powerpoint/2010/main" val="181934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54483" t="47057" r="26333" b="15099"/>
          <a:stretch/>
        </p:blipFill>
        <p:spPr>
          <a:xfrm>
            <a:off x="5353050" y="2420393"/>
            <a:ext cx="1752600" cy="1946522"/>
          </a:xfrm>
          <a:prstGeom prst="rect">
            <a:avLst/>
          </a:prstGeom>
          <a:effectLst/>
        </p:spPr>
      </p:pic>
      <p:pic>
        <p:nvPicPr>
          <p:cNvPr id="4" name="Picture 3"/>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l="25291" t="47057" r="40703" b="7778"/>
          <a:stretch/>
        </p:blipFill>
        <p:spPr>
          <a:xfrm>
            <a:off x="2686049" y="2420393"/>
            <a:ext cx="3106775" cy="2323058"/>
          </a:xfrm>
          <a:prstGeom prst="rect">
            <a:avLst/>
          </a:prstGeom>
          <a:effectLst/>
        </p:spPr>
      </p:pic>
      <p:pic>
        <p:nvPicPr>
          <p:cNvPr id="5" name="Picture 4"/>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l="25290" t="15370" r="54692" b="46852"/>
          <a:stretch/>
        </p:blipFill>
        <p:spPr>
          <a:xfrm>
            <a:off x="2686050" y="790575"/>
            <a:ext cx="1828800" cy="1943100"/>
          </a:xfrm>
          <a:prstGeom prst="rect">
            <a:avLst/>
          </a:prstGeom>
          <a:effectLst/>
        </p:spPr>
      </p:pic>
      <p:pic>
        <p:nvPicPr>
          <p:cNvPr id="6" name="Picture 5"/>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l="39679" t="6296" r="24560" b="46852"/>
          <a:stretch/>
        </p:blipFill>
        <p:spPr>
          <a:xfrm>
            <a:off x="4000499" y="323850"/>
            <a:ext cx="3267075" cy="2409825"/>
          </a:xfrm>
          <a:prstGeom prst="rect">
            <a:avLst/>
          </a:prstGeom>
          <a:effectLst/>
        </p:spPr>
      </p:pic>
      <p:sp>
        <p:nvSpPr>
          <p:cNvPr id="2" name="Text Placeholder 1"/>
          <p:cNvSpPr>
            <a:spLocks noGrp="1"/>
          </p:cNvSpPr>
          <p:nvPr>
            <p:ph type="body" sz="quarter" idx="10"/>
          </p:nvPr>
        </p:nvSpPr>
        <p:spPr/>
        <p:txBody>
          <a:bodyPr/>
          <a:lstStyle/>
          <a:p>
            <a:r>
              <a:rPr lang="en-US" dirty="0" smtClean="0"/>
              <a:t>ANNUAL CYCLE</a:t>
            </a:r>
            <a:endParaRPr lang="en-US" dirty="0"/>
          </a:p>
        </p:txBody>
      </p:sp>
      <p:pic>
        <p:nvPicPr>
          <p:cNvPr id="9" name="Picture 8" descr="WTR-09-Logo.png"/>
          <p:cNvPicPr>
            <a:picLocks noChangeAspect="1"/>
          </p:cNvPicPr>
          <p:nvPr/>
        </p:nvPicPr>
        <p:blipFill>
          <a:blip r:embed="rId7" cstate="print"/>
          <a:stretch>
            <a:fillRect/>
          </a:stretch>
        </p:blipFill>
        <p:spPr>
          <a:xfrm>
            <a:off x="7605445" y="2074652"/>
            <a:ext cx="1371600" cy="1089235"/>
          </a:xfrm>
          <a:prstGeom prst="rect">
            <a:avLst/>
          </a:prstGeom>
        </p:spPr>
      </p:pic>
      <p:sp>
        <p:nvSpPr>
          <p:cNvPr id="10" name="Right Arrow 9"/>
          <p:cNvSpPr/>
          <p:nvPr/>
        </p:nvSpPr>
        <p:spPr>
          <a:xfrm rot="10800000">
            <a:off x="7105650" y="2107112"/>
            <a:ext cx="556945" cy="626563"/>
          </a:xfrm>
          <a:prstGeom prst="rightArrow">
            <a:avLst/>
          </a:prstGeom>
          <a:solidFill>
            <a:srgbClr val="00A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397435" y="790575"/>
            <a:ext cx="2670155" cy="369332"/>
          </a:xfrm>
          <a:prstGeom prst="rect">
            <a:avLst/>
          </a:prstGeom>
          <a:solidFill>
            <a:schemeClr val="bg1"/>
          </a:solidFill>
          <a:ln w="28575">
            <a:solidFill>
              <a:schemeClr val="tx2"/>
            </a:solidFill>
          </a:ln>
          <a:effectLst>
            <a:outerShdw blurRad="50800" dist="38100" dir="8100000" algn="tr" rotWithShape="0">
              <a:prstClr val="black">
                <a:alpha val="40000"/>
              </a:prstClr>
            </a:outerShdw>
          </a:effectLst>
        </p:spPr>
        <p:txBody>
          <a:bodyPr wrap="none" rtlCol="0">
            <a:spAutoFit/>
          </a:bodyPr>
          <a:lstStyle/>
          <a:p>
            <a:pPr algn="ctr"/>
            <a:r>
              <a:rPr lang="en-US" b="1" i="1" dirty="0" smtClean="0">
                <a:latin typeface="+mj-lt"/>
              </a:rPr>
              <a:t>Coach</a:t>
            </a:r>
            <a:r>
              <a:rPr lang="en-US" dirty="0" smtClean="0">
                <a:latin typeface="+mj-lt"/>
              </a:rPr>
              <a:t> Group Coordinators</a:t>
            </a:r>
          </a:p>
        </p:txBody>
      </p:sp>
      <p:sp>
        <p:nvSpPr>
          <p:cNvPr id="12" name="TextBox 11"/>
          <p:cNvSpPr txBox="1"/>
          <p:nvPr/>
        </p:nvSpPr>
        <p:spPr>
          <a:xfrm>
            <a:off x="5797156" y="3533525"/>
            <a:ext cx="3185167" cy="369332"/>
          </a:xfrm>
          <a:prstGeom prst="rect">
            <a:avLst/>
          </a:prstGeom>
          <a:solidFill>
            <a:schemeClr val="bg1"/>
          </a:solidFill>
          <a:ln w="28575">
            <a:solidFill>
              <a:schemeClr val="tx2"/>
            </a:solidFill>
          </a:ln>
          <a:effectLst>
            <a:outerShdw blurRad="50800" dist="38100" dir="8100000" algn="tr" rotWithShape="0">
              <a:prstClr val="black">
                <a:alpha val="40000"/>
              </a:prstClr>
            </a:outerShdw>
          </a:effectLst>
        </p:spPr>
        <p:txBody>
          <a:bodyPr wrap="none" rtlCol="0">
            <a:spAutoFit/>
          </a:bodyPr>
          <a:lstStyle/>
          <a:p>
            <a:pPr algn="ctr"/>
            <a:r>
              <a:rPr lang="en-US" b="1" i="1" dirty="0" smtClean="0">
                <a:latin typeface="+mj-lt"/>
              </a:rPr>
              <a:t>Follow-Up</a:t>
            </a:r>
            <a:r>
              <a:rPr lang="en-US" dirty="0" smtClean="0">
                <a:latin typeface="+mj-lt"/>
              </a:rPr>
              <a:t> with Getaway Guests</a:t>
            </a:r>
          </a:p>
        </p:txBody>
      </p:sp>
      <p:sp>
        <p:nvSpPr>
          <p:cNvPr id="13" name="TextBox 12"/>
          <p:cNvSpPr txBox="1"/>
          <p:nvPr/>
        </p:nvSpPr>
        <p:spPr>
          <a:xfrm>
            <a:off x="1193626" y="1547875"/>
            <a:ext cx="2901372" cy="369332"/>
          </a:xfrm>
          <a:prstGeom prst="rect">
            <a:avLst/>
          </a:prstGeom>
          <a:solidFill>
            <a:schemeClr val="bg1"/>
          </a:solidFill>
          <a:ln w="28575">
            <a:solidFill>
              <a:schemeClr val="tx2"/>
            </a:solidFill>
          </a:ln>
          <a:effectLst>
            <a:outerShdw blurRad="50800" dist="38100" dir="8100000" algn="tr" rotWithShape="0">
              <a:prstClr val="black">
                <a:alpha val="40000"/>
              </a:prstClr>
            </a:outerShdw>
          </a:effectLst>
        </p:spPr>
        <p:txBody>
          <a:bodyPr wrap="none" rtlCol="0">
            <a:spAutoFit/>
          </a:bodyPr>
          <a:lstStyle/>
          <a:p>
            <a:pPr algn="ctr"/>
            <a:r>
              <a:rPr lang="en-US" b="1" i="1" dirty="0" smtClean="0">
                <a:latin typeface="+mj-lt"/>
              </a:rPr>
              <a:t>Discover</a:t>
            </a:r>
            <a:r>
              <a:rPr lang="en-US" dirty="0" smtClean="0">
                <a:latin typeface="+mj-lt"/>
              </a:rPr>
              <a:t> Group Coordinators</a:t>
            </a:r>
          </a:p>
        </p:txBody>
      </p:sp>
      <p:sp>
        <p:nvSpPr>
          <p:cNvPr id="14" name="TextBox 13"/>
          <p:cNvSpPr txBox="1"/>
          <p:nvPr/>
        </p:nvSpPr>
        <p:spPr>
          <a:xfrm>
            <a:off x="2401286" y="3905250"/>
            <a:ext cx="2395016" cy="369332"/>
          </a:xfrm>
          <a:prstGeom prst="rect">
            <a:avLst/>
          </a:prstGeom>
          <a:solidFill>
            <a:schemeClr val="bg1"/>
          </a:solidFill>
          <a:ln w="28575">
            <a:solidFill>
              <a:schemeClr val="tx2"/>
            </a:solidFill>
          </a:ln>
          <a:effectLst>
            <a:outerShdw blurRad="50800" dist="38100" dir="8100000" algn="tr" rotWithShape="0">
              <a:prstClr val="black">
                <a:alpha val="40000"/>
              </a:prstClr>
            </a:outerShdw>
          </a:effectLst>
        </p:spPr>
        <p:txBody>
          <a:bodyPr wrap="none" rtlCol="0">
            <a:spAutoFit/>
          </a:bodyPr>
          <a:lstStyle/>
          <a:p>
            <a:pPr algn="ctr"/>
            <a:r>
              <a:rPr lang="en-US" b="1" i="1" dirty="0" smtClean="0">
                <a:latin typeface="+mj-lt"/>
              </a:rPr>
              <a:t>Expand </a:t>
            </a:r>
            <a:r>
              <a:rPr lang="en-US" dirty="0" smtClean="0"/>
              <a:t>Church Support</a:t>
            </a:r>
          </a:p>
        </p:txBody>
      </p:sp>
    </p:spTree>
    <p:extLst>
      <p:ext uri="{BB962C8B-B14F-4D97-AF65-F5344CB8AC3E}">
        <p14:creationId xmlns:p14="http://schemas.microsoft.com/office/powerpoint/2010/main" val="28103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OUR STORY</a:t>
            </a:r>
            <a:endParaRPr lang="en-US" dirty="0"/>
          </a:p>
        </p:txBody>
      </p:sp>
      <p:sp>
        <p:nvSpPr>
          <p:cNvPr id="3" name="Text Placeholder 2"/>
          <p:cNvSpPr>
            <a:spLocks noGrp="1"/>
          </p:cNvSpPr>
          <p:nvPr>
            <p:ph type="body" sz="quarter" idx="11"/>
          </p:nvPr>
        </p:nvSpPr>
        <p:spPr>
          <a:xfrm>
            <a:off x="2031" y="2143583"/>
            <a:ext cx="9139939" cy="856335"/>
          </a:xfrm>
        </p:spPr>
        <p:txBody>
          <a:bodyPr>
            <a:normAutofit/>
          </a:bodyPr>
          <a:lstStyle/>
          <a:p>
            <a:pPr marL="0" indent="0" algn="ctr">
              <a:buNone/>
            </a:pPr>
            <a:r>
              <a:rPr lang="en-US" sz="4000" dirty="0" smtClean="0"/>
              <a:t>*Couple’s Name Goes Here*</a:t>
            </a:r>
            <a:endParaRPr lang="en-US" sz="4000" dirty="0"/>
          </a:p>
        </p:txBody>
      </p:sp>
    </p:spTree>
    <p:extLst>
      <p:ext uri="{BB962C8B-B14F-4D97-AF65-F5344CB8AC3E}">
        <p14:creationId xmlns:p14="http://schemas.microsoft.com/office/powerpoint/2010/main" val="1525633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a:xfrm>
            <a:off x="1004888" y="1698560"/>
            <a:ext cx="7134225" cy="2650165"/>
          </a:xfrm>
        </p:spPr>
        <p:txBody>
          <a:bodyPr>
            <a:normAutofit/>
          </a:bodyPr>
          <a:lstStyle/>
          <a:p>
            <a:pPr marL="0" indent="0" algn="ctr">
              <a:buNone/>
            </a:pPr>
            <a:r>
              <a:rPr lang="en-US" dirty="0" smtClean="0">
                <a:latin typeface="+mj-lt"/>
              </a:rPr>
              <a:t>Explore the Volunteer Website</a:t>
            </a:r>
          </a:p>
          <a:p>
            <a:pPr marL="0" indent="0" algn="ctr">
              <a:buNone/>
            </a:pPr>
            <a:r>
              <a:rPr lang="en-US" sz="3600" dirty="0" smtClean="0">
                <a:solidFill>
                  <a:srgbClr val="7DCC77"/>
                </a:solidFill>
                <a:hlinkClick r:id="rId3"/>
              </a:rPr>
              <a:t>http://volunteer.familylife.com</a:t>
            </a:r>
            <a:endParaRPr lang="en-US" sz="3600" dirty="0" smtClean="0">
              <a:solidFill>
                <a:srgbClr val="7DCC77"/>
              </a:solidFill>
            </a:endParaRPr>
          </a:p>
          <a:p>
            <a:pPr marL="0" indent="0" algn="ctr">
              <a:buNone/>
            </a:pPr>
            <a:endParaRPr lang="en-US" sz="3600" dirty="0" smtClean="0">
              <a:latin typeface="+mj-lt"/>
            </a:endParaRPr>
          </a:p>
          <a:p>
            <a:pPr marL="0" indent="0" algn="ctr">
              <a:buNone/>
            </a:pPr>
            <a:r>
              <a:rPr lang="en-US" sz="3600" dirty="0" smtClean="0">
                <a:latin typeface="+mj-lt"/>
              </a:rPr>
              <a:t>Fill out and submit application online</a:t>
            </a:r>
            <a:endParaRPr lang="en-US" sz="3600" dirty="0">
              <a:latin typeface="+mj-lt"/>
            </a:endParaRPr>
          </a:p>
        </p:txBody>
      </p:sp>
    </p:spTree>
    <p:extLst>
      <p:ext uri="{BB962C8B-B14F-4D97-AF65-F5344CB8AC3E}">
        <p14:creationId xmlns:p14="http://schemas.microsoft.com/office/powerpoint/2010/main" val="495905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2645" y="2571750"/>
            <a:ext cx="5943600" cy="685800"/>
          </a:xfrm>
        </p:spPr>
        <p:txBody>
          <a:bodyPr>
            <a:normAutofit fontScale="92500"/>
          </a:bodyPr>
          <a:lstStyle/>
          <a:p>
            <a:r>
              <a:rPr lang="en-US" dirty="0" smtClean="0"/>
              <a:t>QUESTIONS &amp; ANSWERS</a:t>
            </a:r>
            <a:endParaRPr lang="en-US" dirty="0"/>
          </a:p>
        </p:txBody>
      </p:sp>
    </p:spTree>
    <p:extLst>
      <p:ext uri="{BB962C8B-B14F-4D97-AF65-F5344CB8AC3E}">
        <p14:creationId xmlns:p14="http://schemas.microsoft.com/office/powerpoint/2010/main" val="1460144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32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Autofit/>
          </a:bodyPr>
          <a:lstStyle/>
          <a:p>
            <a:r>
              <a:rPr lang="en-US" sz="4000" dirty="0" smtClean="0">
                <a:latin typeface="+mn-lt"/>
              </a:rPr>
              <a:t>WHY ARE </a:t>
            </a:r>
            <a:r>
              <a:rPr lang="en-US" sz="4000" dirty="0" smtClean="0"/>
              <a:t>YOU</a:t>
            </a:r>
            <a:r>
              <a:rPr lang="en-US" sz="4000" dirty="0" smtClean="0">
                <a:latin typeface="+mn-lt"/>
              </a:rPr>
              <a:t> HERE?</a:t>
            </a:r>
            <a:endParaRPr lang="en-US" sz="4000" dirty="0">
              <a:latin typeface="+mn-lt"/>
            </a:endParaRPr>
          </a:p>
        </p:txBody>
      </p:sp>
    </p:spTree>
    <p:extLst>
      <p:ext uri="{BB962C8B-B14F-4D97-AF65-F5344CB8AC3E}">
        <p14:creationId xmlns:p14="http://schemas.microsoft.com/office/powerpoint/2010/main" val="404119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Autofit/>
          </a:bodyPr>
          <a:lstStyle/>
          <a:p>
            <a:r>
              <a:rPr lang="en-US" sz="4000" dirty="0" smtClean="0">
                <a:latin typeface="+mn-lt"/>
              </a:rPr>
              <a:t>THE</a:t>
            </a:r>
            <a:r>
              <a:rPr lang="en-US" sz="4000" dirty="0" smtClean="0"/>
              <a:t> OPPORTUNITY</a:t>
            </a:r>
            <a:endParaRPr lang="en-US" sz="4000" dirty="0"/>
          </a:p>
        </p:txBody>
      </p:sp>
    </p:spTree>
    <p:extLst>
      <p:ext uri="{BB962C8B-B14F-4D97-AF65-F5344CB8AC3E}">
        <p14:creationId xmlns:p14="http://schemas.microsoft.com/office/powerpoint/2010/main" val="1201514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raining in a Box\Discovering Volunteers\15187-NQ1LJ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651" y="793476"/>
            <a:ext cx="4146698" cy="414669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smtClean="0"/>
              <a:t>BIBLICAL BLUEPRINTS</a:t>
            </a:r>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8926" t="62429" r="56168"/>
          <a:stretch/>
        </p:blipFill>
        <p:spPr>
          <a:xfrm>
            <a:off x="1733106" y="3211032"/>
            <a:ext cx="2275367" cy="193246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8156" r="4145" b="51835"/>
          <a:stretch/>
        </p:blipFill>
        <p:spPr>
          <a:xfrm>
            <a:off x="6230678" y="0"/>
            <a:ext cx="2530550" cy="2477386"/>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44431" r="73626" b="3953"/>
          <a:stretch/>
        </p:blipFill>
        <p:spPr>
          <a:xfrm>
            <a:off x="4060" y="2285336"/>
            <a:ext cx="2409530" cy="2654838"/>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2176" t="18811" r="59427" b="29948"/>
          <a:stretch/>
        </p:blipFill>
        <p:spPr>
          <a:xfrm>
            <a:off x="1116418" y="967563"/>
            <a:ext cx="2594345" cy="2635546"/>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68156" t="40103"/>
          <a:stretch/>
        </p:blipFill>
        <p:spPr>
          <a:xfrm>
            <a:off x="6230678" y="2062716"/>
            <a:ext cx="2909261" cy="3080784"/>
          </a:xfrm>
          <a:prstGeom prst="rect">
            <a:avLst/>
          </a:prstGeom>
        </p:spPr>
      </p:pic>
    </p:spTree>
    <p:extLst>
      <p:ext uri="{BB962C8B-B14F-4D97-AF65-F5344CB8AC3E}">
        <p14:creationId xmlns:p14="http://schemas.microsoft.com/office/powerpoint/2010/main" val="298186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HELP &amp; HOPE</a:t>
            </a:r>
            <a:endParaRPr lang="en-US" dirty="0"/>
          </a:p>
        </p:txBody>
      </p:sp>
      <p:sp>
        <p:nvSpPr>
          <p:cNvPr id="3" name="Text Placeholder 2"/>
          <p:cNvSpPr>
            <a:spLocks noGrp="1"/>
          </p:cNvSpPr>
          <p:nvPr>
            <p:ph type="body" sz="quarter" idx="11"/>
          </p:nvPr>
        </p:nvSpPr>
        <p:spPr>
          <a:xfrm>
            <a:off x="1919288" y="1210792"/>
            <a:ext cx="7224712" cy="3657600"/>
          </a:xfrm>
        </p:spPr>
        <p:txBody>
          <a:bodyPr>
            <a:noAutofit/>
          </a:bodyPr>
          <a:lstStyle/>
          <a:p>
            <a:pPr marL="0" indent="0">
              <a:buNone/>
            </a:pPr>
            <a:r>
              <a:rPr lang="en-US" sz="3600" dirty="0" smtClean="0">
                <a:latin typeface="+mj-lt"/>
              </a:rPr>
              <a:t>Our Vision</a:t>
            </a:r>
          </a:p>
          <a:p>
            <a:pPr marL="400050" lvl="1" indent="0">
              <a:buNone/>
            </a:pPr>
            <a:r>
              <a:rPr lang="en-US" sz="3200" dirty="0" smtClean="0"/>
              <a:t>Every home a godly home.</a:t>
            </a:r>
          </a:p>
          <a:p>
            <a:pPr marL="0" indent="0">
              <a:buNone/>
            </a:pPr>
            <a:endParaRPr lang="en-US" sz="1400" dirty="0"/>
          </a:p>
          <a:p>
            <a:pPr marL="0" indent="0">
              <a:buNone/>
            </a:pPr>
            <a:r>
              <a:rPr lang="en-US" sz="3600" dirty="0" smtClean="0">
                <a:latin typeface="+mj-lt"/>
              </a:rPr>
              <a:t>Our Mission</a:t>
            </a:r>
          </a:p>
          <a:p>
            <a:pPr marL="400050" lvl="1" indent="0">
              <a:buNone/>
            </a:pPr>
            <a:r>
              <a:rPr lang="en-US" sz="3200" dirty="0" smtClean="0"/>
              <a:t>To effectively develop godly marriages and families who change the world one home at a time.</a:t>
            </a:r>
            <a:endParaRPr lang="en-US" sz="3200" dirty="0"/>
          </a:p>
        </p:txBody>
      </p:sp>
    </p:spTree>
    <p:extLst>
      <p:ext uri="{BB962C8B-B14F-4D97-AF65-F5344CB8AC3E}">
        <p14:creationId xmlns:p14="http://schemas.microsoft.com/office/powerpoint/2010/main" val="38489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HELP &amp; HOPE</a:t>
            </a:r>
            <a:endParaRPr lang="en-US" dirty="0"/>
          </a:p>
        </p:txBody>
      </p:sp>
      <p:sp>
        <p:nvSpPr>
          <p:cNvPr id="3" name="Text Placeholder 2"/>
          <p:cNvSpPr>
            <a:spLocks noGrp="1"/>
          </p:cNvSpPr>
          <p:nvPr>
            <p:ph type="body" sz="quarter" idx="11"/>
          </p:nvPr>
        </p:nvSpPr>
        <p:spPr>
          <a:xfrm>
            <a:off x="1004888" y="676894"/>
            <a:ext cx="7134225" cy="4250883"/>
          </a:xfrm>
        </p:spPr>
        <p:txBody>
          <a:bodyPr>
            <a:normAutofit lnSpcReduction="10000"/>
          </a:bodyPr>
          <a:lstStyle/>
          <a:p>
            <a:pPr marL="0" indent="0" algn="ctr">
              <a:buNone/>
            </a:pPr>
            <a:r>
              <a:rPr lang="en-US" sz="4800" dirty="0" smtClean="0">
                <a:latin typeface="+mj-lt"/>
              </a:rPr>
              <a:t>Core Messages</a:t>
            </a:r>
          </a:p>
          <a:p>
            <a:pPr marL="0" indent="0" algn="ctr">
              <a:buNone/>
            </a:pPr>
            <a:r>
              <a:rPr lang="en-US" sz="4800" b="1" dirty="0" smtClean="0">
                <a:latin typeface="+mj-lt"/>
              </a:rPr>
              <a:t>YOUR</a:t>
            </a:r>
            <a:endParaRPr lang="en-US" sz="4800" b="1" dirty="0" smtClean="0">
              <a:latin typeface="+mj-lt"/>
            </a:endParaRPr>
          </a:p>
          <a:p>
            <a:pPr marL="0" indent="0" algn="ctr">
              <a:buNone/>
            </a:pPr>
            <a:r>
              <a:rPr lang="en-US" sz="4000" dirty="0" smtClean="0"/>
              <a:t>WALK WITH GOD</a:t>
            </a:r>
          </a:p>
          <a:p>
            <a:pPr marL="0" indent="0" algn="ctr">
              <a:buNone/>
            </a:pPr>
            <a:r>
              <a:rPr lang="en-US" sz="4000" dirty="0" smtClean="0"/>
              <a:t>COVENANT MARRIAGE</a:t>
            </a:r>
          </a:p>
          <a:p>
            <a:pPr marL="0" indent="0" algn="ctr">
              <a:buNone/>
            </a:pPr>
            <a:r>
              <a:rPr lang="en-US" sz="4000" dirty="0" smtClean="0"/>
              <a:t>ROLE IN THE FAMILY</a:t>
            </a:r>
          </a:p>
          <a:p>
            <a:pPr marL="0" indent="0" algn="ctr">
              <a:buNone/>
            </a:pPr>
            <a:r>
              <a:rPr lang="en-US" sz="4000" dirty="0" smtClean="0"/>
              <a:t>SPIRITUAL LEGACY</a:t>
            </a:r>
            <a:endParaRPr lang="en-US" sz="4000" dirty="0"/>
          </a:p>
        </p:txBody>
      </p:sp>
    </p:spTree>
    <p:extLst>
      <p:ext uri="{BB962C8B-B14F-4D97-AF65-F5344CB8AC3E}">
        <p14:creationId xmlns:p14="http://schemas.microsoft.com/office/powerpoint/2010/main" val="28402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
                                            <p:txEl>
                                              <p:pRg st="3" end="3"/>
                                            </p:txEl>
                                          </p:spTgt>
                                        </p:tgtEl>
                                      </p:cBhvr>
                                    </p:animEffect>
                                    <p:set>
                                      <p:cBhvr>
                                        <p:cTn id="25" dur="1" fill="hold">
                                          <p:stCondLst>
                                            <p:cond delay="499"/>
                                          </p:stCondLst>
                                        </p:cTn>
                                        <p:tgtEl>
                                          <p:spTgt spid="3">
                                            <p:txEl>
                                              <p:pRg st="3" end="3"/>
                                            </p:txEl>
                                          </p:spTgt>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5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3">
                                            <p:txEl>
                                              <p:pRg st="4" end="4"/>
                                            </p:txEl>
                                          </p:spTgt>
                                        </p:tgtEl>
                                      </p:cBhvr>
                                    </p:animEffect>
                                    <p:set>
                                      <p:cBhvr>
                                        <p:cTn id="33" dur="1" fill="hold">
                                          <p:stCondLst>
                                            <p:cond delay="499"/>
                                          </p:stCondLst>
                                        </p:cTn>
                                        <p:tgtEl>
                                          <p:spTgt spid="3">
                                            <p:txEl>
                                              <p:pRg st="4" end="4"/>
                                            </p:txEl>
                                          </p:spTgt>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75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750"/>
                                        <p:tgtEl>
                                          <p:spTgt spid="3">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750"/>
                                        <p:tgtEl>
                                          <p:spTgt spid="3">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HELP &amp; HOPE</a:t>
            </a:r>
            <a:endParaRPr lang="en-US" dirty="0"/>
          </a:p>
        </p:txBody>
      </p:sp>
      <p:sp>
        <p:nvSpPr>
          <p:cNvPr id="3" name="Text Placeholder 2"/>
          <p:cNvSpPr>
            <a:spLocks noGrp="1"/>
          </p:cNvSpPr>
          <p:nvPr>
            <p:ph type="body" sz="quarter" idx="11"/>
          </p:nvPr>
        </p:nvSpPr>
        <p:spPr>
          <a:xfrm>
            <a:off x="1919288" y="1253322"/>
            <a:ext cx="7224712" cy="3657600"/>
          </a:xfrm>
        </p:spPr>
        <p:txBody>
          <a:bodyPr>
            <a:noAutofit/>
          </a:bodyPr>
          <a:lstStyle/>
          <a:p>
            <a:pPr marL="0" indent="0">
              <a:buNone/>
            </a:pPr>
            <a:r>
              <a:rPr lang="en-US" sz="3600" dirty="0" smtClean="0">
                <a:latin typeface="+mj-lt"/>
              </a:rPr>
              <a:t>Key FamilyLife Distinctives</a:t>
            </a:r>
          </a:p>
          <a:p>
            <a:r>
              <a:rPr lang="en-US" dirty="0" smtClean="0"/>
              <a:t>Biblically Centered</a:t>
            </a:r>
          </a:p>
          <a:p>
            <a:r>
              <a:rPr lang="en-US" dirty="0" smtClean="0"/>
              <a:t>Practical and Transformational</a:t>
            </a:r>
          </a:p>
          <a:p>
            <a:r>
              <a:rPr lang="en-US" dirty="0" smtClean="0"/>
              <a:t>Authentic and Real</a:t>
            </a:r>
          </a:p>
          <a:p>
            <a:r>
              <a:rPr lang="en-US" dirty="0" smtClean="0"/>
              <a:t>Transferable Concepts</a:t>
            </a:r>
          </a:p>
          <a:p>
            <a:r>
              <a:rPr lang="en-US" dirty="0" smtClean="0"/>
              <a:t>Relevant Experiences</a:t>
            </a:r>
          </a:p>
          <a:p>
            <a:endParaRPr lang="en-US" sz="2000" dirty="0"/>
          </a:p>
        </p:txBody>
      </p:sp>
    </p:spTree>
    <p:extLst>
      <p:ext uri="{BB962C8B-B14F-4D97-AF65-F5344CB8AC3E}">
        <p14:creationId xmlns:p14="http://schemas.microsoft.com/office/powerpoint/2010/main" val="304161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HELP &amp; HOPE</a:t>
            </a:r>
            <a:endParaRPr lang="en-US" dirty="0"/>
          </a:p>
        </p:txBody>
      </p:sp>
      <p:pic>
        <p:nvPicPr>
          <p:cNvPr id="4" name="Picture 2"/>
          <p:cNvPicPr>
            <a:picLocks noChangeAspect="1" noChangeArrowheads="1"/>
          </p:cNvPicPr>
          <p:nvPr/>
        </p:nvPicPr>
        <p:blipFill>
          <a:blip r:embed="rId3" cstate="print"/>
          <a:srcRect l="9091" t="25240" b="24479"/>
          <a:stretch>
            <a:fillRect/>
          </a:stretch>
        </p:blipFill>
        <p:spPr bwMode="auto">
          <a:xfrm>
            <a:off x="0" y="1962150"/>
            <a:ext cx="9144000" cy="2844800"/>
          </a:xfrm>
          <a:prstGeom prst="rect">
            <a:avLst/>
          </a:prstGeom>
          <a:noFill/>
          <a:ln w="9525">
            <a:noFill/>
            <a:miter lim="800000"/>
            <a:headEnd/>
            <a:tailEnd/>
          </a:ln>
          <a:effectLst/>
        </p:spPr>
      </p:pic>
      <p:pic>
        <p:nvPicPr>
          <p:cNvPr id="5" name="Picture 4" descr="WTR-09-Logo.png"/>
          <p:cNvPicPr>
            <a:picLocks noChangeAspect="1"/>
          </p:cNvPicPr>
          <p:nvPr/>
        </p:nvPicPr>
        <p:blipFill>
          <a:blip r:embed="rId4" cstate="print"/>
          <a:stretch>
            <a:fillRect/>
          </a:stretch>
        </p:blipFill>
        <p:spPr>
          <a:xfrm rot="573186">
            <a:off x="5038805" y="612704"/>
            <a:ext cx="3345405" cy="2656702"/>
          </a:xfrm>
          <a:prstGeom prst="rect">
            <a:avLst/>
          </a:prstGeom>
          <a:effectLst>
            <a:outerShdw blurRad="50800" dist="38100" dir="8100000" algn="tr" rotWithShape="0">
              <a:prstClr val="black">
                <a:alpha val="40000"/>
              </a:prstClr>
            </a:outerShdw>
          </a:effectLst>
        </p:spPr>
      </p:pic>
      <p:sp>
        <p:nvSpPr>
          <p:cNvPr id="3" name="Round Diagonal Corner Rectangle 2"/>
          <p:cNvSpPr/>
          <p:nvPr/>
        </p:nvSpPr>
        <p:spPr>
          <a:xfrm>
            <a:off x="495300" y="3095625"/>
            <a:ext cx="3848100" cy="1825625"/>
          </a:xfrm>
          <a:prstGeom prst="round2DiagRect">
            <a:avLst/>
          </a:prstGeom>
          <a:solidFill>
            <a:schemeClr val="bg1"/>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sz="2000" dirty="0">
                <a:solidFill>
                  <a:sysClr val="windowText" lastClr="000000"/>
                </a:solidFill>
                <a:latin typeface="+mj-lt"/>
              </a:rPr>
              <a:t>Weekend to Remember </a:t>
            </a:r>
            <a:r>
              <a:rPr lang="en-US" sz="2000" dirty="0" smtClean="0">
                <a:solidFill>
                  <a:sysClr val="windowText" lastClr="000000"/>
                </a:solidFill>
                <a:latin typeface="+mj-lt"/>
              </a:rPr>
              <a:t>last </a:t>
            </a:r>
            <a:r>
              <a:rPr lang="en-US" sz="2000" dirty="0">
                <a:solidFill>
                  <a:sysClr val="windowText" lastClr="000000"/>
                </a:solidFill>
                <a:latin typeface="+mj-lt"/>
              </a:rPr>
              <a:t>year:</a:t>
            </a:r>
          </a:p>
          <a:p>
            <a:r>
              <a:rPr lang="en-US" sz="1600" dirty="0" smtClean="0">
                <a:solidFill>
                  <a:sysClr val="windowText" lastClr="000000"/>
                </a:solidFill>
                <a:latin typeface="+mj-lt"/>
              </a:rPr>
              <a:t>&lt;insert #&gt; </a:t>
            </a:r>
            <a:r>
              <a:rPr lang="en-US" sz="1600" dirty="0">
                <a:solidFill>
                  <a:sysClr val="windowText" lastClr="000000"/>
                </a:solidFill>
              </a:rPr>
              <a:t>guests</a:t>
            </a:r>
          </a:p>
          <a:p>
            <a:r>
              <a:rPr lang="en-US" sz="1600" dirty="0">
                <a:solidFill>
                  <a:sysClr val="windowText" lastClr="000000"/>
                </a:solidFill>
                <a:latin typeface="+mj-lt"/>
              </a:rPr>
              <a:t>&lt;</a:t>
            </a:r>
            <a:r>
              <a:rPr lang="en-US" sz="1600" dirty="0" smtClean="0">
                <a:solidFill>
                  <a:sysClr val="windowText" lastClr="000000"/>
                </a:solidFill>
                <a:latin typeface="+mj-lt"/>
              </a:rPr>
              <a:t>insert #&gt; </a:t>
            </a:r>
            <a:r>
              <a:rPr lang="en-US" sz="1600" dirty="0" smtClean="0">
                <a:solidFill>
                  <a:sysClr val="windowText" lastClr="000000"/>
                </a:solidFill>
              </a:rPr>
              <a:t>came </a:t>
            </a:r>
            <a:r>
              <a:rPr lang="en-US" sz="1600" dirty="0">
                <a:solidFill>
                  <a:sysClr val="windowText" lastClr="000000"/>
                </a:solidFill>
              </a:rPr>
              <a:t>to faith in Christ</a:t>
            </a:r>
          </a:p>
          <a:p>
            <a:r>
              <a:rPr lang="en-US" sz="1600" dirty="0" smtClean="0">
                <a:solidFill>
                  <a:sysClr val="windowText" lastClr="000000"/>
                </a:solidFill>
                <a:latin typeface="+mj-lt"/>
              </a:rPr>
              <a:t>&lt;insert #&gt; </a:t>
            </a:r>
            <a:r>
              <a:rPr lang="en-US" sz="1600" dirty="0" smtClean="0">
                <a:solidFill>
                  <a:sysClr val="windowText" lastClr="000000"/>
                </a:solidFill>
              </a:rPr>
              <a:t>recommitted </a:t>
            </a:r>
            <a:r>
              <a:rPr lang="en-US" sz="1600" dirty="0">
                <a:solidFill>
                  <a:sysClr val="windowText" lastClr="000000"/>
                </a:solidFill>
              </a:rPr>
              <a:t>their lives and families to the lordship of Jesus Christ</a:t>
            </a:r>
          </a:p>
        </p:txBody>
      </p:sp>
    </p:spTree>
    <p:extLst>
      <p:ext uri="{BB962C8B-B14F-4D97-AF65-F5344CB8AC3E}">
        <p14:creationId xmlns:p14="http://schemas.microsoft.com/office/powerpoint/2010/main" val="316539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97&quot;/&gt;&lt;/object&gt;&lt;object type=&quot;3&quot; unique_id=&quot;10004&quot;&gt;&lt;property id=&quot;20148&quot; value=&quot;5&quot;/&gt;&lt;property id=&quot;20300&quot; value=&quot;Slide 2 - &amp;quot;DISCOVERING VOLUNTEERS&amp;quot;&quot;/&gt;&lt;property id=&quot;20307&quot; value=&quot;298&quot;/&gt;&lt;/objec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62&quot;/&gt;&lt;/object&gt;&lt;object type=&quot;3&quot; unique_id=&quot;10007&quot;&gt;&lt;property id=&quot;20148&quot; value=&quot;5&quot;/&gt;&lt;property id=&quot;20300&quot; value=&quot;Slide 5&quot;/&gt;&lt;property id=&quot;20307&quot; value=&quot;296&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71&quot;/&gt;&lt;/object&gt;&lt;object type=&quot;3&quot; unique_id=&quot;10013&quot;&gt;&lt;property id=&quot;20148&quot; value=&quot;5&quot;/&gt;&lt;property id=&quot;20300&quot; value=&quot;Slide 11&quot;/&gt;&lt;property id=&quot;20307&quot; value=&quot;294&quot;/&gt;&lt;/object&gt;&lt;object type=&quot;3&quot; unique_id=&quot;10014&quot;&gt;&lt;property id=&quot;20148&quot; value=&quot;5&quot;/&gt;&lt;property id=&quot;20300&quot; value=&quot;Slide 12&quot;/&gt;&lt;property id=&quot;20307&quot; value=&quot;274&quot;/&gt;&lt;/object&gt;&lt;object type=&quot;3&quot; unique_id=&quot;10015&quot;&gt;&lt;property id=&quot;20148&quot; value=&quot;5&quot;/&gt;&lt;property id=&quot;20300&quot; value=&quot;Slide 13&quot;/&gt;&lt;property id=&quot;20307&quot; value=&quot;293&quot;/&gt;&lt;/object&gt;&lt;object type=&quot;3&quot; unique_id=&quot;10016&quot;&gt;&lt;property id=&quot;20148&quot; value=&quot;5&quot;/&gt;&lt;property id=&quot;20300&quot; value=&quot;Slide 14&quot;/&gt;&lt;property id=&quot;20307&quot; value=&quot;286&quot;/&gt;&lt;/object&gt;&lt;object type=&quot;3&quot; unique_id=&quot;10017&quot;&gt;&lt;property id=&quot;20148&quot; value=&quot;5&quot;/&gt;&lt;property id=&quot;20300&quot; value=&quot;Slide 15&quot;/&gt;&lt;property id=&quot;20307&quot; value=&quot;295&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90&quot;/&gt;&lt;/object&gt;&lt;object type=&quot;3&quot; unique_id=&quot;10020&quot;&gt;&lt;property id=&quot;20148&quot; value=&quot;5&quot;/&gt;&lt;property id=&quot;20300&quot; value=&quot;Slide 18&quot;/&gt;&lt;property id=&quot;20307&quot; value=&quot;291&quot;/&gt;&lt;/object&gt;&lt;object type=&quot;3&quot; unique_id=&quot;10021&quot;&gt;&lt;property id=&quot;20148&quot; value=&quot;5&quot;/&gt;&lt;property id=&quot;20300&quot; value=&quot;Slide 19&quot;/&gt;&lt;property id=&quot;20307&quot; value=&quot;292&quot;/&gt;&lt;/object&gt;&lt;object type=&quot;3&quot; unique_id=&quot;10022&quot;&gt;&lt;property id=&quot;20148&quot; value=&quot;5&quot;/&gt;&lt;property id=&quot;20300&quot; value=&quot;Slide 20&quot;/&gt;&lt;property id=&quot;20307&quot; value=&quot;282&quot;/&gt;&lt;/object&gt;&lt;object type=&quot;3&quot; unique_id=&quot;10023&quot;&gt;&lt;property id=&quot;20148&quot; value=&quot;5&quot;/&gt;&lt;property id=&quot;20300&quot; value=&quot;Slide 21&quot;/&gt;&lt;property id=&quot;20307&quot; value=&quot;285&quot;/&gt;&lt;/object&gt;&lt;object type=&quot;3&quot; unique_id=&quot;10024&quot;&gt;&lt;property id=&quot;20148&quot; value=&quot;5&quot;/&gt;&lt;property id=&quot;20300&quot; value=&quot;Slide 22&quot;/&gt;&lt;property id=&quot;20307&quot; value=&quot;269&quot;/&gt;&lt;/object&gt;&lt;object type=&quot;3&quot; unique_id=&quot;10025&quot;&gt;&lt;property id=&quot;20148&quot; value=&quot;5&quot;/&gt;&lt;property id=&quot;20300&quot; value=&quot;Slide 23&quot;/&gt;&lt;property id=&quot;20307&quot; value=&quot;283&quot;/&gt;&lt;/object&gt;&lt;object type=&quot;3&quot; unique_id=&quot;10026&quot;&gt;&lt;property id=&quot;20148&quot; value=&quot;5&quot;/&gt;&lt;property id=&quot;20300&quot; value=&quot;Slide 24&quot;/&gt;&lt;property id=&quot;20307&quot; value=&quot;270&quot;/&gt;&lt;/object&gt;&lt;object type=&quot;3&quot; unique_id=&quot;10027&quot;&gt;&lt;property id=&quot;20148&quot; value=&quot;5&quot;/&gt;&lt;property id=&quot;20300&quot; value=&quot;Slide 25&quot;/&gt;&lt;property id=&quot;20307&quot; value=&quot;284&quot;/&gt;&lt;/object&gt;&lt;/object&gt;&lt;object type=&quot;8&quot; unique_id=&quot;10054&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New FL (Blue)">
      <a:dk1>
        <a:srgbClr val="000000"/>
      </a:dk1>
      <a:lt1>
        <a:sysClr val="window" lastClr="FFFFFF"/>
      </a:lt1>
      <a:dk2>
        <a:srgbClr val="77B6C9"/>
      </a:dk2>
      <a:lt2>
        <a:srgbClr val="FFFFFF"/>
      </a:lt2>
      <a:accent1>
        <a:srgbClr val="99C9D7"/>
      </a:accent1>
      <a:accent2>
        <a:srgbClr val="77B6C9"/>
      </a:accent2>
      <a:accent3>
        <a:srgbClr val="77B6C9"/>
      </a:accent3>
      <a:accent4>
        <a:srgbClr val="6F6F6F"/>
      </a:accent4>
      <a:accent5>
        <a:srgbClr val="898D8D"/>
      </a:accent5>
      <a:accent6>
        <a:srgbClr val="A7ABAA"/>
      </a:accent6>
      <a:hlink>
        <a:srgbClr val="77B6C9"/>
      </a:hlink>
      <a:folHlink>
        <a:srgbClr val="99C9D7"/>
      </a:folHlink>
    </a:clrScheme>
    <a:fontScheme name="FL 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18532</TotalTime>
  <Words>3447</Words>
  <Application>Microsoft Office PowerPoint</Application>
  <PresentationFormat>On-screen Show (16:9)</PresentationFormat>
  <Paragraphs>445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FamilyLife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Hartman</dc:creator>
  <cp:lastModifiedBy>Josh Hartman</cp:lastModifiedBy>
  <cp:revision>263</cp:revision>
  <dcterms:created xsi:type="dcterms:W3CDTF">2016-01-08T21:41:49Z</dcterms:created>
  <dcterms:modified xsi:type="dcterms:W3CDTF">2016-09-07T15:50:14Z</dcterms:modified>
</cp:coreProperties>
</file>