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58" r:id="rId3"/>
    <p:sldId id="259" r:id="rId4"/>
    <p:sldId id="260" r:id="rId5"/>
    <p:sldId id="261" r:id="rId6"/>
    <p:sldId id="262"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28" r:id="rId20"/>
    <p:sldId id="312" r:id="rId21"/>
    <p:sldId id="313" r:id="rId22"/>
    <p:sldId id="314" r:id="rId23"/>
    <p:sldId id="315" r:id="rId24"/>
    <p:sldId id="316" r:id="rId25"/>
    <p:sldId id="318" r:id="rId26"/>
    <p:sldId id="319" r:id="rId27"/>
    <p:sldId id="320" r:id="rId28"/>
    <p:sldId id="285" r:id="rId29"/>
    <p:sldId id="286" r:id="rId30"/>
    <p:sldId id="287" r:id="rId31"/>
    <p:sldId id="321" r:id="rId32"/>
    <p:sldId id="289" r:id="rId33"/>
    <p:sldId id="290" r:id="rId34"/>
    <p:sldId id="323" r:id="rId35"/>
    <p:sldId id="324" r:id="rId36"/>
    <p:sldId id="325" r:id="rId37"/>
    <p:sldId id="326" r:id="rId38"/>
    <p:sldId id="327" r:id="rId39"/>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8AF2C-0FCE-4BB2-A787-9705539E93DD}">
          <p14:sldIdLst>
            <p14:sldId id="257"/>
            <p14:sldId id="258"/>
            <p14:sldId id="259"/>
            <p14:sldId id="260"/>
            <p14:sldId id="261"/>
            <p14:sldId id="262"/>
            <p14:sldId id="300"/>
            <p14:sldId id="301"/>
            <p14:sldId id="302"/>
            <p14:sldId id="303"/>
            <p14:sldId id="304"/>
            <p14:sldId id="305"/>
            <p14:sldId id="306"/>
            <p14:sldId id="307"/>
            <p14:sldId id="308"/>
            <p14:sldId id="309"/>
            <p14:sldId id="310"/>
            <p14:sldId id="311"/>
            <p14:sldId id="328"/>
            <p14:sldId id="312"/>
            <p14:sldId id="313"/>
            <p14:sldId id="314"/>
            <p14:sldId id="315"/>
            <p14:sldId id="316"/>
            <p14:sldId id="318"/>
            <p14:sldId id="319"/>
            <p14:sldId id="320"/>
            <p14:sldId id="285"/>
            <p14:sldId id="286"/>
            <p14:sldId id="287"/>
            <p14:sldId id="321"/>
            <p14:sldId id="289"/>
            <p14:sldId id="290"/>
            <p14:sldId id="323"/>
            <p14:sldId id="324"/>
            <p14:sldId id="325"/>
            <p14:sldId id="326"/>
            <p14:sldId id="32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3C2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19" autoAdjust="0"/>
  </p:normalViewPr>
  <p:slideViewPr>
    <p:cSldViewPr>
      <p:cViewPr varScale="1">
        <p:scale>
          <a:sx n="85" d="100"/>
          <a:sy n="85" d="100"/>
        </p:scale>
        <p:origin x="1378" y="48"/>
      </p:cViewPr>
      <p:guideLst>
        <p:guide orient="horz" pos="1620"/>
        <p:guide pos="2880"/>
      </p:guideLst>
    </p:cSldViewPr>
  </p:slideViewPr>
  <p:notesTextViewPr>
    <p:cViewPr>
      <p:scale>
        <a:sx n="1" d="1"/>
        <a:sy n="1" d="1"/>
      </p:scale>
      <p:origin x="0" y="0"/>
    </p:cViewPr>
  </p:notesTextViewPr>
  <p:sorterViewPr>
    <p:cViewPr>
      <p:scale>
        <a:sx n="160" d="100"/>
        <a:sy n="160" d="100"/>
      </p:scale>
      <p:origin x="0" y="4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3F4259C-8F04-4D46-A0B8-05383E1E7368}" type="datetimeFigureOut">
              <a:rPr lang="en-US" smtClean="0"/>
              <a:pPr/>
              <a:t>9/9/2019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B22D9FE-9DBB-418B-ABF6-ED299D5D1B61}" type="slidenum">
              <a:rPr lang="en-US" smtClean="0"/>
              <a:pPr/>
              <a:t>‹#›</a:t>
            </a:fld>
            <a:endParaRPr lang="en-US"/>
          </a:p>
        </p:txBody>
      </p:sp>
    </p:spTree>
    <p:extLst>
      <p:ext uri="{BB962C8B-B14F-4D97-AF65-F5344CB8AC3E}">
        <p14:creationId xmlns:p14="http://schemas.microsoft.com/office/powerpoint/2010/main" val="71434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D13ACD1-6BDB-42AC-A003-A81C0BE83239}" type="datetimeFigureOut">
              <a:rPr lang="en-US" smtClean="0"/>
              <a:pPr/>
              <a:t>9/9/2019</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3EBB94C-6014-4FDE-A52F-0A45F4EC6601}" type="slidenum">
              <a:rPr lang="en-US" smtClean="0"/>
              <a:pPr/>
              <a:t>‹#›</a:t>
            </a:fld>
            <a:endParaRPr lang="en-US"/>
          </a:p>
        </p:txBody>
      </p:sp>
    </p:spTree>
    <p:extLst>
      <p:ext uri="{BB962C8B-B14F-4D97-AF65-F5344CB8AC3E}">
        <p14:creationId xmlns:p14="http://schemas.microsoft.com/office/powerpoint/2010/main" val="8384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minutes or so intro.  30 second testimony/story</a:t>
            </a:r>
            <a:r>
              <a:rPr lang="en-US" baseline="0" dirty="0" smtClean="0"/>
              <a:t> is part of the time</a:t>
            </a:r>
          </a:p>
          <a:p>
            <a:r>
              <a:rPr lang="en-US" baseline="0" dirty="0" smtClean="0"/>
              <a:t>Included Family photo if desired</a:t>
            </a:r>
          </a:p>
          <a:p>
            <a:r>
              <a:rPr lang="en-US" baseline="0" dirty="0" smtClean="0"/>
              <a:t>Life prior to FL, Years at FL, Current role, Passion for role</a:t>
            </a:r>
          </a:p>
          <a:p>
            <a:r>
              <a:rPr lang="en-US" baseline="0" dirty="0" smtClean="0"/>
              <a:t>5 minute ICEBREAKER activity may be appropriate at this point</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a:t>
            </a:fld>
            <a:endParaRPr lang="en-US"/>
          </a:p>
        </p:txBody>
      </p:sp>
    </p:spTree>
    <p:extLst>
      <p:ext uri="{BB962C8B-B14F-4D97-AF65-F5344CB8AC3E}">
        <p14:creationId xmlns:p14="http://schemas.microsoft.com/office/powerpoint/2010/main" val="18709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5 mins</a:t>
            </a:r>
          </a:p>
          <a:p>
            <a:pPr defTabSz="924916">
              <a:defRPr/>
            </a:pPr>
            <a:r>
              <a:rPr lang="en-US" dirty="0" smtClean="0"/>
              <a:t>The Bible teaches</a:t>
            </a:r>
            <a:r>
              <a:rPr lang="en-US" baseline="0" dirty="0" smtClean="0"/>
              <a:t> us that words are POWERFUL. Proverbs 18:21 says that “Death and Life are in the power of the tongue.” The words we use in talking with people can either give LIFE to their motivation, courage, and passion... or they can kill them.</a:t>
            </a:r>
          </a:p>
          <a:p>
            <a:pPr defTabSz="924916">
              <a:defRPr/>
            </a:pPr>
            <a:r>
              <a:rPr lang="en-US" dirty="0" smtClean="0"/>
              <a:t>You </a:t>
            </a:r>
            <a:r>
              <a:rPr lang="en-US" dirty="0" smtClean="0"/>
              <a:t>will notice I use discover GC or</a:t>
            </a:r>
            <a:r>
              <a:rPr lang="en-US" baseline="0" dirty="0" smtClean="0"/>
              <a:t> invite GC to participate.  I don’t use the </a:t>
            </a:r>
            <a:r>
              <a:rPr lang="en-US" baseline="0" dirty="0" smtClean="0"/>
              <a:t>words recruit or promote.</a:t>
            </a:r>
            <a:endParaRPr lang="en-US" baseline="0" dirty="0" smtClean="0"/>
          </a:p>
          <a:p>
            <a:pPr defTabSz="924916">
              <a:defRPr/>
            </a:pPr>
            <a:r>
              <a:rPr lang="en-US" baseline="0" dirty="0" smtClean="0"/>
              <a:t>Other words that tend to have negative connotation or no connotation.  Advertise Promote </a:t>
            </a:r>
            <a:r>
              <a:rPr lang="en-US" baseline="0" dirty="0" err="1" smtClean="0"/>
              <a:t>FamilyLife</a:t>
            </a:r>
            <a:endParaRPr lang="en-US" baseline="0" dirty="0" smtClean="0"/>
          </a:p>
          <a:p>
            <a:pPr defTabSz="924916">
              <a:defRPr/>
            </a:pPr>
            <a:r>
              <a:rPr lang="en-US" baseline="0" dirty="0" smtClean="0"/>
              <a:t>Use ministry minded words instead of marketplace words.</a:t>
            </a:r>
          </a:p>
          <a:p>
            <a:pPr defTabSz="924916">
              <a:defRPr/>
            </a:pPr>
            <a:r>
              <a:rPr lang="en-US" baseline="0" dirty="0" smtClean="0"/>
              <a:t>Internally ministry we tend to use market place words as a way to communicate. We sometimes don’t walk the talk.</a:t>
            </a:r>
          </a:p>
          <a:p>
            <a:pPr defTabSz="924916">
              <a:defRPr/>
            </a:pPr>
            <a:r>
              <a:rPr lang="en-US" baseline="0" dirty="0" smtClean="0"/>
              <a:t>But </a:t>
            </a:r>
            <a:r>
              <a:rPr lang="en-US" baseline="0" dirty="0" smtClean="0"/>
              <a:t>we want to be intentional about how we communicate.  Words </a:t>
            </a:r>
            <a:r>
              <a:rPr lang="en-US" baseline="0" dirty="0" smtClean="0"/>
              <a:t>matter</a:t>
            </a:r>
            <a:endParaRPr lang="en-US"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11</a:t>
            </a:fld>
            <a:endParaRPr lang="en-US"/>
          </a:p>
        </p:txBody>
      </p:sp>
    </p:spTree>
    <p:extLst>
      <p:ext uri="{BB962C8B-B14F-4D97-AF65-F5344CB8AC3E}">
        <p14:creationId xmlns:p14="http://schemas.microsoft.com/office/powerpoint/2010/main" val="72615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5-7mins</a:t>
            </a:r>
          </a:p>
          <a:p>
            <a:r>
              <a:rPr lang="en-US" dirty="0" smtClean="0"/>
              <a:t>70% - 80% of couples who attend a Weekend to Remember do so because someone cared enough to invite them? </a:t>
            </a:r>
          </a:p>
          <a:p>
            <a:pPr defTabSz="935553">
              <a:defRPr/>
            </a:pPr>
            <a:r>
              <a:rPr lang="en-US" dirty="0" smtClean="0"/>
              <a:t> If you don't reach out to the couples around you, including your family and friends, the unfortunate reality is that no one else will? </a:t>
            </a:r>
          </a:p>
          <a:p>
            <a:pPr defTabSz="935553">
              <a:defRPr/>
            </a:pPr>
            <a:r>
              <a:rPr lang="en-US" dirty="0" smtClean="0"/>
              <a:t>Last year your work resulted in……….</a:t>
            </a:r>
          </a:p>
          <a:p>
            <a:pPr defTabSz="935553">
              <a:defRPr/>
            </a:pPr>
            <a:r>
              <a:rPr lang="en-US" dirty="0" smtClean="0"/>
              <a:t>Your work matters!</a:t>
            </a:r>
          </a:p>
          <a:p>
            <a:pPr defTabSz="935553">
              <a:defRPr/>
            </a:pPr>
            <a:r>
              <a:rPr lang="en-US" dirty="0" smtClean="0"/>
              <a:t>Your work is not in vain  1 </a:t>
            </a:r>
            <a:r>
              <a:rPr lang="en-US" dirty="0" err="1" smtClean="0"/>
              <a:t>Cor</a:t>
            </a:r>
            <a:r>
              <a:rPr lang="en-US" dirty="0" smtClean="0"/>
              <a:t> 15:58</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12</a:t>
            </a:fld>
            <a:endParaRPr lang="en-US"/>
          </a:p>
        </p:txBody>
      </p:sp>
    </p:spTree>
    <p:extLst>
      <p:ext uri="{BB962C8B-B14F-4D97-AF65-F5344CB8AC3E}">
        <p14:creationId xmlns:p14="http://schemas.microsoft.com/office/powerpoint/2010/main" val="1016929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5-10 mins</a:t>
            </a:r>
          </a:p>
          <a:p>
            <a:pPr rtl="0"/>
            <a:r>
              <a:rPr lang="en-US" b="1" dirty="0" smtClean="0"/>
              <a:t>Why Call</a:t>
            </a:r>
          </a:p>
          <a:p>
            <a:pPr rtl="0"/>
            <a:r>
              <a:rPr lang="en-US" dirty="0" smtClean="0"/>
              <a:t>2</a:t>
            </a:r>
            <a:r>
              <a:rPr lang="en-US" baseline="30000" dirty="0" smtClean="0"/>
              <a:t>nd</a:t>
            </a:r>
            <a:r>
              <a:rPr lang="en-US" baseline="0" dirty="0" smtClean="0"/>
              <a:t> best way to build relationship (1</a:t>
            </a:r>
            <a:r>
              <a:rPr lang="en-US" baseline="30000" dirty="0" smtClean="0"/>
              <a:t>st</a:t>
            </a:r>
            <a:r>
              <a:rPr lang="en-US" baseline="0" dirty="0" smtClean="0"/>
              <a:t> is face to face)</a:t>
            </a:r>
            <a:endParaRPr lang="en-US" dirty="0" smtClean="0"/>
          </a:p>
          <a:p>
            <a:pPr rtl="0"/>
            <a:r>
              <a:rPr lang="en-US" dirty="0" smtClean="0"/>
              <a:t>personal touch.</a:t>
            </a:r>
          </a:p>
          <a:p>
            <a:pPr rtl="0"/>
            <a:r>
              <a:rPr lang="en-US" dirty="0" smtClean="0"/>
              <a:t>Easier to gauge interest, sincerity</a:t>
            </a:r>
          </a:p>
          <a:p>
            <a:pPr rtl="0"/>
            <a:r>
              <a:rPr lang="en-US" dirty="0" smtClean="0"/>
              <a:t>Uplifting and encouraging</a:t>
            </a:r>
          </a:p>
          <a:p>
            <a:pPr rtl="0"/>
            <a:endParaRPr lang="en-US" dirty="0" smtClean="0"/>
          </a:p>
          <a:p>
            <a:pPr rtl="0"/>
            <a:r>
              <a:rPr lang="en-US" b="1" dirty="0" smtClean="0"/>
              <a:t>Team</a:t>
            </a:r>
            <a:r>
              <a:rPr lang="en-US" b="1" baseline="0" dirty="0" smtClean="0"/>
              <a:t> Number Goals</a:t>
            </a:r>
            <a:endParaRPr lang="en-US" b="1" dirty="0" smtClean="0"/>
          </a:p>
          <a:p>
            <a:pPr rtl="0"/>
            <a:r>
              <a:rPr lang="en-US" dirty="0" smtClean="0"/>
              <a:t>Break down time per week, per person to call.  1-1.5 hours?</a:t>
            </a:r>
          </a:p>
          <a:p>
            <a:pPr rtl="0"/>
            <a:r>
              <a:rPr lang="en-US" dirty="0" smtClean="0"/>
              <a:t>Define attempt</a:t>
            </a:r>
          </a:p>
          <a:p>
            <a:pPr rtl="0"/>
            <a:r>
              <a:rPr lang="en-US" dirty="0" smtClean="0"/>
              <a:t>Later we will discuss email, texting social media</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13</a:t>
            </a:fld>
            <a:endParaRPr lang="en-US"/>
          </a:p>
        </p:txBody>
      </p:sp>
    </p:spTree>
    <p:extLst>
      <p:ext uri="{BB962C8B-B14F-4D97-AF65-F5344CB8AC3E}">
        <p14:creationId xmlns:p14="http://schemas.microsoft.com/office/powerpoint/2010/main" val="3267485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mins</a:t>
            </a:r>
          </a:p>
          <a:p>
            <a:r>
              <a:rPr lang="en-US" dirty="0" smtClean="0"/>
              <a:t>Telemarketing</a:t>
            </a:r>
            <a:r>
              <a:rPr lang="en-US" baseline="0" dirty="0" smtClean="0"/>
              <a:t> feels painful and extremely negative.  We will address how to help people realize you are not a telemarketer</a:t>
            </a:r>
          </a:p>
          <a:p>
            <a:endParaRPr lang="en-US" baseline="0" dirty="0" smtClean="0"/>
          </a:p>
          <a:p>
            <a:r>
              <a:rPr lang="en-US" baseline="0" dirty="0" smtClean="0"/>
              <a:t>Guilt or manipulation results in people saying yes but who probably do very little or nothing at all</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14</a:t>
            </a:fld>
            <a:endParaRPr lang="en-US"/>
          </a:p>
        </p:txBody>
      </p:sp>
    </p:spTree>
    <p:extLst>
      <p:ext uri="{BB962C8B-B14F-4D97-AF65-F5344CB8AC3E}">
        <p14:creationId xmlns:p14="http://schemas.microsoft.com/office/powerpoint/2010/main" val="299107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5-10 mins</a:t>
            </a:r>
          </a:p>
          <a:p>
            <a:pPr rtl="0"/>
            <a:r>
              <a:rPr lang="en-US" dirty="0" smtClean="0"/>
              <a:t>You can gloss over these by briefly introducing and on the next slide go</a:t>
            </a:r>
            <a:r>
              <a:rPr lang="en-US" baseline="0" dirty="0" smtClean="0"/>
              <a:t> into more detail using the </a:t>
            </a:r>
            <a:r>
              <a:rPr lang="en-US" i="1" u="sng" baseline="0" dirty="0" smtClean="0"/>
              <a:t>script enclosed in their packet.  </a:t>
            </a:r>
          </a:p>
          <a:p>
            <a:pPr rtl="0"/>
            <a:r>
              <a:rPr lang="en-US" baseline="0" dirty="0" smtClean="0"/>
              <a:t>Or you can walk them through the script here and model each element.  </a:t>
            </a:r>
          </a:p>
          <a:p>
            <a:pPr rtl="0"/>
            <a:r>
              <a:rPr lang="en-US" baseline="0" dirty="0" smtClean="0"/>
              <a:t> The danger in doing to much is you spend a lot of time explaining and not as much on practicing.  Use your discernment in judging the best approach.  </a:t>
            </a:r>
          </a:p>
          <a:p>
            <a:pPr rtl="0"/>
            <a:endParaRPr lang="en-US" baseline="0" dirty="0" smtClean="0"/>
          </a:p>
          <a:p>
            <a:pPr rtl="0"/>
            <a:r>
              <a:rPr lang="en-US" baseline="0" dirty="0" smtClean="0"/>
              <a:t>Below are notes Keith Tully uses for this slide:</a:t>
            </a:r>
          </a:p>
          <a:p>
            <a:pPr rtl="0"/>
            <a:endParaRPr lang="en-US" baseline="0" dirty="0" smtClean="0"/>
          </a:p>
          <a:p>
            <a:pPr rtl="0"/>
            <a:r>
              <a:rPr lang="en-US" dirty="0" smtClean="0"/>
              <a:t>Our heart now is to prepare you to make calls to someone who has been to a Weekend to Remember.   For many of us this is scary.   I have been making calls for five years and I still have to pray before every call asking God for courage.   By the time we are done today, I believe you will be confident that you can approach someone who has attended a WTR OR someone in your personal network with confidence.  You have in front of you a “calling script”.   </a:t>
            </a:r>
          </a:p>
          <a:p>
            <a:pPr rtl="0"/>
            <a:endParaRPr lang="en-US" dirty="0" smtClean="0"/>
          </a:p>
          <a:p>
            <a:pPr rtl="0"/>
            <a:r>
              <a:rPr lang="en-US" dirty="0" smtClean="0"/>
              <a:t>Your first step is your introduction.   You will always want to introduce yourself as a volunteer.   When couples receive your call, what are they going to think that you are? (a telemarketer)  Introducing yourself as “a volunteer for the Roanoke Weekend to Remember team” will start to bring their walls down.   And we always begin by asking if they have a few minutes to talk.   You may say, “the Weekend to Remember is coming back to the Roanoke area next February.   At the getaway last year, you indicated a desire to invite other couples.  Do you have a few minutes to talk now?”   We ask permission to honor the ones we are calling.  The word of God encourage us to “honor one another above yourselves.”   When we honor them, we reflect Christ.   If they don’t have time right then, ask them for a better time to call back.   If they give you a time, make sure it works for you too and be diligent to call back right at that time.  If we call back right when we tell them we will, what does that communicate? (respect, integrity, and urgency).   Some of your calls will simply be divine appointments.   The couple may be separated.   They may be divorced.  The person may have just found out they have cancer or just been fired.   Simply stop, listen, encourage, and ask them if you can pray for them.   After praying, get permission to share the prayer request with our intercessory team and ask them if you can call back to follow up.    When Jesus gave us that encouragement to “pray for the harvesters”, he was in the middle of the crowds teaching, healing, and comforting.   May we be like Jesus – working strategically for the harvesters and yet not missing a single person God puts in front of us.</a:t>
            </a:r>
          </a:p>
          <a:p>
            <a:pPr rtl="0"/>
            <a:endParaRPr lang="en-US" dirty="0" smtClean="0"/>
          </a:p>
          <a:p>
            <a:pPr rtl="0"/>
            <a:r>
              <a:rPr lang="en-US" dirty="0" smtClean="0"/>
              <a:t>After we have permission to talk, we begin by sharing our story.   This is quick – 30 seconds or less – and ends in an open ended question – inviting them to share their story with us.   The hope is to change this from a call from someone they do not know to a personal call very quickly.   God lives in your testimony.   As they hear your testimony and remember what God did for them, the Holy Spirit has the opportunity to stir their hearts.  As they share, you “listen actively”.  After they have shared, we take what God did for them and connect it the </a:t>
            </a:r>
            <a:r>
              <a:rPr lang="en-US" dirty="0" err="1" smtClean="0"/>
              <a:t>the</a:t>
            </a:r>
            <a:r>
              <a:rPr lang="en-US" dirty="0" smtClean="0"/>
              <a:t> great need all around them.   If God taught them how to listen to their wives for the first time, we want them to understand that there are hundreds of men around them who need to learn that too.   This leads us to the ASK.  Five steps of the outline to the ask.   We are going to go into them in more detail and practice them together.  But before we move on, let’s say these five together  “1 – Introduce &amp; Ask permission  2 – Share your story 3 – Hear their story  4 – Connect their story to the need around them  5) Ask</a:t>
            </a:r>
          </a:p>
          <a:p>
            <a:pPr rtl="0"/>
            <a:endParaRPr lang="en-US" dirty="0" smtClean="0"/>
          </a:p>
          <a:p>
            <a:pPr rtl="0"/>
            <a:r>
              <a:rPr lang="en-US" dirty="0" smtClean="0"/>
              <a:t>Ok, let spend some time working on your story.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15</a:t>
            </a:fld>
            <a:endParaRPr lang="en-US"/>
          </a:p>
        </p:txBody>
      </p:sp>
    </p:spTree>
    <p:extLst>
      <p:ext uri="{BB962C8B-B14F-4D97-AF65-F5344CB8AC3E}">
        <p14:creationId xmlns:p14="http://schemas.microsoft.com/office/powerpoint/2010/main" val="334657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Time needed:  30-45 minutes (1 hr. if the group are mostly new volunteers)</a:t>
            </a:r>
          </a:p>
          <a:p>
            <a:pPr rtl="0"/>
            <a:r>
              <a:rPr lang="en-US" dirty="0" smtClean="0"/>
              <a:t>May need to model it before setting them loose. (Depends on if you went</a:t>
            </a:r>
            <a:r>
              <a:rPr lang="en-US" baseline="0" dirty="0" smtClean="0"/>
              <a:t> over the script on previous slide. )</a:t>
            </a:r>
          </a:p>
          <a:p>
            <a:pPr rtl="0"/>
            <a:r>
              <a:rPr lang="en-US" dirty="0" smtClean="0"/>
              <a:t>Walk through the script in the packet.  Go</a:t>
            </a:r>
            <a:r>
              <a:rPr lang="en-US" baseline="0" dirty="0" smtClean="0"/>
              <a:t> through each of the five areas either one at a time explaining the thinking in each one.  (This may be new material or just a review depending on the volunteer group.) Be careful not to be long winded.  Be concise, answer questions and move on.  Make sure the majority of your time is spent on the activity not on your explanation. Their practice time is more beneficial than your sharing your knowledge.  This is about them learning and growing.  </a:t>
            </a:r>
            <a:endParaRPr lang="en-US" dirty="0" smtClean="0"/>
          </a:p>
          <a:p>
            <a:pPr rtl="0"/>
            <a:r>
              <a:rPr lang="en-US" dirty="0" smtClean="0"/>
              <a:t>Then give the group some time to read through their scripts individually and then split in to groups of 2 to practice. </a:t>
            </a:r>
          </a:p>
          <a:p>
            <a:pPr rtl="0"/>
            <a:r>
              <a:rPr lang="en-US" dirty="0" smtClean="0"/>
              <a:t> Rep should then walk around listening and coaching.  Pick two people to model in front of group after practice time.</a:t>
            </a:r>
          </a:p>
          <a:p>
            <a:pPr rtl="0"/>
            <a:r>
              <a:rPr lang="en-US" dirty="0" smtClean="0"/>
              <a:t>Have group critique overall role play of two people.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16</a:t>
            </a:fld>
            <a:endParaRPr lang="en-US"/>
          </a:p>
        </p:txBody>
      </p:sp>
    </p:spTree>
    <p:extLst>
      <p:ext uri="{BB962C8B-B14F-4D97-AF65-F5344CB8AC3E}">
        <p14:creationId xmlns:p14="http://schemas.microsoft.com/office/powerpoint/2010/main" val="197091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5-10 mins</a:t>
            </a:r>
          </a:p>
          <a:p>
            <a:pPr rtl="0"/>
            <a:r>
              <a:rPr lang="en-US" dirty="0" smtClean="0"/>
              <a:t>Remember a voicemail is a great way to connect.  (However most people will not call you back no matter their passion)</a:t>
            </a:r>
          </a:p>
          <a:p>
            <a:pPr rtl="0"/>
            <a:r>
              <a:rPr lang="en-US" dirty="0" smtClean="0"/>
              <a:t>Leaving</a:t>
            </a:r>
            <a:r>
              <a:rPr lang="en-US" baseline="0" dirty="0" smtClean="0"/>
              <a:t> a message is vital and important.  Great way to connect.  </a:t>
            </a:r>
            <a:r>
              <a:rPr lang="en-US" baseline="0" dirty="0" err="1" smtClean="0"/>
              <a:t>Beclear</a:t>
            </a:r>
            <a:r>
              <a:rPr lang="en-US" baseline="0" dirty="0" smtClean="0"/>
              <a:t> and concise. Leave name why you are calling, that you will call back, and end with name and number to call back.</a:t>
            </a:r>
          </a:p>
          <a:p>
            <a:pPr rtl="0"/>
            <a:r>
              <a:rPr lang="en-US" baseline="0" dirty="0" smtClean="0"/>
              <a:t>Be encouraging but short.  Ask: do you listen to 2 min messages on your voicemail? Rarely.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17</a:t>
            </a:fld>
            <a:endParaRPr lang="en-US"/>
          </a:p>
        </p:txBody>
      </p:sp>
    </p:spTree>
    <p:extLst>
      <p:ext uri="{BB962C8B-B14F-4D97-AF65-F5344CB8AC3E}">
        <p14:creationId xmlns:p14="http://schemas.microsoft.com/office/powerpoint/2010/main" val="1387970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mins.  Depends on group and their comfort with text and email</a:t>
            </a:r>
          </a:p>
          <a:p>
            <a:endParaRPr lang="en-US" dirty="0" smtClean="0"/>
          </a:p>
          <a:p>
            <a:pPr fontAlgn="base"/>
            <a:r>
              <a:rPr lang="en-US" sz="1200" b="0" i="0" kern="1200" dirty="0" smtClean="0">
                <a:solidFill>
                  <a:schemeClr val="tx1"/>
                </a:solidFill>
                <a:effectLst/>
                <a:latin typeface="+mn-lt"/>
                <a:ea typeface="+mn-ea"/>
                <a:cs typeface="+mn-cs"/>
              </a:rPr>
              <a:t>In Matthew 7:7, Jesus said, “Ask, and it will be given to you; seek, and you will find; knock, and it will be opened to you.” He then followed this encouragement with a promise about how God answers prayer. “For everyone who asks receives, and the one who seeks finds, and to the one who knocks it will be opened.”</a:t>
            </a:r>
          </a:p>
          <a:p>
            <a:pPr fontAlgn="base"/>
            <a:r>
              <a:rPr lang="en-US" sz="1200" b="0" i="0" kern="1200" dirty="0" smtClean="0">
                <a:solidFill>
                  <a:schemeClr val="tx1"/>
                </a:solidFill>
                <a:effectLst/>
                <a:latin typeface="+mn-lt"/>
                <a:ea typeface="+mn-ea"/>
                <a:cs typeface="+mn-cs"/>
              </a:rPr>
              <a:t>Why did He tell us to “Ask,” </a:t>
            </a:r>
            <a:r>
              <a:rPr lang="en-US" sz="1200" b="0" i="1" u="sng"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“Seek,” </a:t>
            </a:r>
            <a:r>
              <a:rPr lang="en-US" sz="1200" b="0" i="1" u="sng"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“Knock?” Why not just one of the three, especially since He is referring to prayer?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There is an important lesson in Jesus’ words here: if we expect a positive result, it’s not enough to attempt just one method one time, or two methods two times, etc. If we are </a:t>
            </a:r>
            <a:r>
              <a:rPr lang="en-US" sz="1200" b="0" i="1" kern="1200" dirty="0" smtClean="0">
                <a:solidFill>
                  <a:schemeClr val="tx1"/>
                </a:solidFill>
                <a:effectLst/>
                <a:latin typeface="+mn-lt"/>
                <a:ea typeface="+mn-ea"/>
                <a:cs typeface="+mn-cs"/>
              </a:rPr>
              <a:t>serious</a:t>
            </a:r>
            <a:r>
              <a:rPr lang="en-US" sz="1200" b="0" i="0" kern="1200" dirty="0" smtClean="0">
                <a:solidFill>
                  <a:schemeClr val="tx1"/>
                </a:solidFill>
                <a:effectLst/>
                <a:latin typeface="+mn-lt"/>
                <a:ea typeface="+mn-ea"/>
                <a:cs typeface="+mn-cs"/>
              </a:rPr>
              <a:t> about our request, if it is </a:t>
            </a:r>
            <a:r>
              <a:rPr lang="en-US" sz="1200" b="0" i="1" kern="1200" dirty="0" smtClean="0">
                <a:solidFill>
                  <a:schemeClr val="tx1"/>
                </a:solidFill>
                <a:effectLst/>
                <a:latin typeface="+mn-lt"/>
                <a:ea typeface="+mn-ea"/>
                <a:cs typeface="+mn-cs"/>
              </a:rPr>
              <a:t>important</a:t>
            </a:r>
            <a:r>
              <a:rPr lang="en-US" sz="1200" b="0" i="0" kern="1200" dirty="0" smtClean="0">
                <a:solidFill>
                  <a:schemeClr val="tx1"/>
                </a:solidFill>
                <a:effectLst/>
                <a:latin typeface="+mn-lt"/>
                <a:ea typeface="+mn-ea"/>
                <a:cs typeface="+mn-cs"/>
              </a:rPr>
              <a:t> to us, we must Ask </a:t>
            </a:r>
            <a:r>
              <a:rPr lang="en-US" sz="1200" b="0" i="1" u="sng"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Seek </a:t>
            </a:r>
            <a:r>
              <a:rPr lang="en-US" sz="1200" b="0" i="1" u="sng"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Knock, and we must do so more than once. Only then do we receive the promise.</a:t>
            </a:r>
          </a:p>
          <a:p>
            <a:pPr fontAlgn="base"/>
            <a:r>
              <a:rPr lang="en-US" sz="1200" b="0" i="0" kern="1200" dirty="0" smtClean="0">
                <a:solidFill>
                  <a:schemeClr val="tx1"/>
                </a:solidFill>
                <a:effectLst/>
                <a:latin typeface="+mn-lt"/>
                <a:ea typeface="+mn-ea"/>
                <a:cs typeface="+mn-cs"/>
              </a:rPr>
              <a:t>How do we apply this to our ministry with the Weekend to Remember?</a:t>
            </a:r>
          </a:p>
          <a:p>
            <a:pPr fontAlgn="base"/>
            <a:r>
              <a:rPr lang="en-US" sz="1200" b="1" i="0" kern="1200" dirty="0" smtClean="0">
                <a:solidFill>
                  <a:schemeClr val="tx1"/>
                </a:solidFill>
                <a:effectLst/>
                <a:latin typeface="+mn-lt"/>
                <a:ea typeface="+mn-ea"/>
                <a:cs typeface="+mn-cs"/>
              </a:rPr>
              <a:t>As we trust God to lead us to discover and coach Group Coordinators, we MUST attempt to reach them in every way He has given us… and we must do so more than once. </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We must call every phone number we have, text every phone number we have, and email every email address we have… and we must do so at least twice. </a:t>
            </a:r>
          </a:p>
          <a:p>
            <a:pPr fontAlgn="base"/>
            <a:r>
              <a:rPr lang="en-US" sz="1200" b="1" i="1" kern="1200" dirty="0" smtClean="0">
                <a:solidFill>
                  <a:schemeClr val="tx1"/>
                </a:solidFill>
                <a:effectLst/>
                <a:latin typeface="+mn-lt"/>
                <a:ea typeface="+mn-ea"/>
                <a:cs typeface="+mn-cs"/>
              </a:rPr>
              <a:t>And what is the result of applying Matthew 7:7?</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Volunteers who follow the Matthew 7:7 principle report that they </a:t>
            </a:r>
            <a:r>
              <a:rPr lang="en-US" sz="1200" b="1" i="0" kern="1200" dirty="0" smtClean="0">
                <a:solidFill>
                  <a:schemeClr val="tx1"/>
                </a:solidFill>
                <a:effectLst/>
                <a:latin typeface="+mn-lt"/>
                <a:ea typeface="+mn-ea"/>
                <a:cs typeface="+mn-cs"/>
              </a:rPr>
              <a:t>connect with 80% – 85%</a:t>
            </a:r>
            <a:r>
              <a:rPr lang="en-US" sz="1200" b="0" i="0" kern="1200" dirty="0" smtClean="0">
                <a:solidFill>
                  <a:schemeClr val="tx1"/>
                </a:solidFill>
                <a:effectLst/>
                <a:latin typeface="+mn-lt"/>
                <a:ea typeface="+mn-ea"/>
                <a:cs typeface="+mn-cs"/>
              </a:rPr>
              <a:t> of the people they try to reach. Those who do not usually see something around 25% – 30%. The Matthew 7:7 approach WORKS, not because it is a communication “best practice,” but because </a:t>
            </a:r>
            <a:r>
              <a:rPr lang="en-US" sz="1200" b="1" i="1" kern="1200" dirty="0" smtClean="0">
                <a:solidFill>
                  <a:schemeClr val="tx1"/>
                </a:solidFill>
                <a:effectLst/>
                <a:latin typeface="+mn-lt"/>
                <a:ea typeface="+mn-ea"/>
                <a:cs typeface="+mn-cs"/>
              </a:rPr>
              <a:t>it is God’s own principle at work</a:t>
            </a:r>
            <a:r>
              <a:rPr lang="en-US" sz="1200" b="0" i="0" kern="1200" dirty="0" smtClean="0">
                <a:solidFill>
                  <a:schemeClr val="tx1"/>
                </a:solidFill>
                <a:effectLst/>
                <a:latin typeface="+mn-lt"/>
                <a:ea typeface="+mn-ea"/>
                <a:cs typeface="+mn-cs"/>
              </a:rPr>
              <a:t>, not ours.</a:t>
            </a:r>
          </a:p>
          <a:p>
            <a:pPr fontAlgn="base"/>
            <a:r>
              <a:rPr lang="en-US" sz="1200" b="0" i="0" kern="1200" dirty="0" smtClean="0">
                <a:solidFill>
                  <a:schemeClr val="tx1"/>
                </a:solidFill>
                <a:effectLst/>
                <a:latin typeface="+mn-lt"/>
                <a:ea typeface="+mn-ea"/>
                <a:cs typeface="+mn-cs"/>
              </a:rPr>
              <a:t>AND, not only will you connect with 80+% of people, you will connect with the majority of them NOT by text or email, but with a simple phone call. In fact, it’s not even close. Here’s one recent example from one volunteer applying this approach to a group of 62 couples:</a:t>
            </a:r>
          </a:p>
          <a:p>
            <a:pPr fontAlgn="base"/>
            <a:r>
              <a:rPr lang="en-US" sz="1200" b="0" i="0" kern="1200" dirty="0" smtClean="0">
                <a:solidFill>
                  <a:schemeClr val="tx1"/>
                </a:solidFill>
                <a:effectLst/>
                <a:latin typeface="+mn-lt"/>
                <a:ea typeface="+mn-ea"/>
                <a:cs typeface="+mn-cs"/>
              </a:rPr>
              <a:t>Connected with 48 of the 62 (77%)</a:t>
            </a:r>
          </a:p>
          <a:p>
            <a:pPr fontAlgn="base"/>
            <a:r>
              <a:rPr lang="en-US" sz="1200" b="0" i="0" kern="1200" dirty="0" smtClean="0">
                <a:solidFill>
                  <a:schemeClr val="tx1"/>
                </a:solidFill>
                <a:effectLst/>
                <a:latin typeface="+mn-lt"/>
                <a:ea typeface="+mn-ea"/>
                <a:cs typeface="+mn-cs"/>
              </a:rPr>
              <a:t>Connected with </a:t>
            </a:r>
            <a:r>
              <a:rPr lang="en-US" sz="1200" b="1" i="0" kern="1200" dirty="0" smtClean="0">
                <a:solidFill>
                  <a:schemeClr val="tx1"/>
                </a:solidFill>
                <a:effectLst/>
                <a:latin typeface="+mn-lt"/>
                <a:ea typeface="+mn-ea"/>
                <a:cs typeface="+mn-cs"/>
              </a:rPr>
              <a:t>6 by text</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Connected with </a:t>
            </a:r>
            <a:r>
              <a:rPr lang="en-US" sz="1200" b="1" i="0" kern="1200" dirty="0" smtClean="0">
                <a:solidFill>
                  <a:schemeClr val="tx1"/>
                </a:solidFill>
                <a:effectLst/>
                <a:latin typeface="+mn-lt"/>
                <a:ea typeface="+mn-ea"/>
                <a:cs typeface="+mn-cs"/>
              </a:rPr>
              <a:t>8 by email</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Connected with </a:t>
            </a:r>
            <a:r>
              <a:rPr lang="en-US" sz="1200" b="1" i="0" u="sng" kern="1200" dirty="0" smtClean="0">
                <a:solidFill>
                  <a:schemeClr val="tx1"/>
                </a:solidFill>
                <a:effectLst/>
                <a:latin typeface="+mn-lt"/>
                <a:ea typeface="+mn-ea"/>
                <a:cs typeface="+mn-cs"/>
              </a:rPr>
              <a:t>34 by phone call!</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This is why whenever someone says, “</a:t>
            </a:r>
            <a:r>
              <a:rPr lang="en-US" sz="1200" b="0" i="1" kern="1200" dirty="0" smtClean="0">
                <a:solidFill>
                  <a:schemeClr val="tx1"/>
                </a:solidFill>
                <a:effectLst/>
                <a:latin typeface="+mn-lt"/>
                <a:ea typeface="+mn-ea"/>
                <a:cs typeface="+mn-cs"/>
              </a:rPr>
              <a:t>No one answers the phone anymore</a:t>
            </a:r>
            <a:r>
              <a:rPr lang="en-US" sz="1200" b="0" i="0" kern="1200" dirty="0" smtClean="0">
                <a:solidFill>
                  <a:schemeClr val="tx1"/>
                </a:solidFill>
                <a:effectLst/>
                <a:latin typeface="+mn-lt"/>
                <a:ea typeface="+mn-ea"/>
                <a:cs typeface="+mn-cs"/>
              </a:rPr>
              <a:t>,” we know they are not making many phone calls. And when someone says “</a:t>
            </a:r>
            <a:r>
              <a:rPr lang="en-US" sz="1200" b="0" i="1" kern="1200" dirty="0" smtClean="0">
                <a:solidFill>
                  <a:schemeClr val="tx1"/>
                </a:solidFill>
                <a:effectLst/>
                <a:latin typeface="+mn-lt"/>
                <a:ea typeface="+mn-ea"/>
                <a:cs typeface="+mn-cs"/>
              </a:rPr>
              <a:t>No one responds when I try to contact GC’s</a:t>
            </a:r>
            <a:r>
              <a:rPr lang="en-US" sz="1200" b="0" i="0" kern="1200" dirty="0" smtClean="0">
                <a:solidFill>
                  <a:schemeClr val="tx1"/>
                </a:solidFill>
                <a:effectLst/>
                <a:latin typeface="+mn-lt"/>
                <a:ea typeface="+mn-ea"/>
                <a:cs typeface="+mn-cs"/>
              </a:rPr>
              <a:t>,” we know they are not applying the Matthew 7:7 approach.</a:t>
            </a:r>
          </a:p>
          <a:p>
            <a:pPr fontAlgn="base"/>
            <a:r>
              <a:rPr lang="en-US" sz="1200" b="0" i="0" kern="1200" dirty="0" smtClean="0">
                <a:solidFill>
                  <a:schemeClr val="tx1"/>
                </a:solidFill>
                <a:effectLst/>
                <a:latin typeface="+mn-lt"/>
                <a:ea typeface="+mn-ea"/>
                <a:cs typeface="+mn-cs"/>
              </a:rPr>
              <a:t>Imagine getting a hospital diagnosis that your child is dying and needs a transfusion. You are unable to donate, but you have a sibling who is a perfect match. Would you start by sending them a single email and waiting a week or two, followed by maybe a single text? If they didn’t respond, would you just give up because “People don’t respond anymore?” Ludicrous right? Of course! Why? Because it is so important to you, and to your child. Life is at stake. You would be thorough and persistent.</a:t>
            </a:r>
          </a:p>
          <a:p>
            <a:pPr fontAlgn="base"/>
            <a:r>
              <a:rPr lang="en-US" sz="1200" b="0" i="0" kern="1200" dirty="0" smtClean="0">
                <a:solidFill>
                  <a:schemeClr val="tx1"/>
                </a:solidFill>
                <a:effectLst/>
                <a:latin typeface="+mn-lt"/>
                <a:ea typeface="+mn-ea"/>
                <a:cs typeface="+mn-cs"/>
              </a:rPr>
              <a:t>Jesus was not just sharing a good idea or a best practice when He said to </a:t>
            </a:r>
            <a:r>
              <a:rPr lang="en-US" sz="1200" b="0" i="0" u="sng" kern="1200" dirty="0" smtClean="0">
                <a:solidFill>
                  <a:schemeClr val="tx1"/>
                </a:solidFill>
                <a:effectLst/>
                <a:latin typeface="+mn-lt"/>
                <a:ea typeface="+mn-ea"/>
                <a:cs typeface="+mn-cs"/>
              </a:rPr>
              <a:t>Ask</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Seek</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rPr>
              <a:t>Knock</a:t>
            </a:r>
            <a:r>
              <a:rPr lang="en-US" sz="1200" b="0" i="0" kern="1200" dirty="0" smtClean="0">
                <a:solidFill>
                  <a:schemeClr val="tx1"/>
                </a:solidFill>
                <a:effectLst/>
                <a:latin typeface="+mn-lt"/>
                <a:ea typeface="+mn-ea"/>
                <a:cs typeface="+mn-cs"/>
              </a:rPr>
              <a:t>. Eternity is on the line and souls are at stake.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BB94C-6014-4FDE-A52F-0A45F4EC6601}" type="slidenum">
              <a:rPr lang="en-US" smtClean="0"/>
              <a:pPr/>
              <a:t>18</a:t>
            </a:fld>
            <a:endParaRPr lang="en-US"/>
          </a:p>
        </p:txBody>
      </p:sp>
    </p:spTree>
    <p:extLst>
      <p:ext uri="{BB962C8B-B14F-4D97-AF65-F5344CB8AC3E}">
        <p14:creationId xmlns:p14="http://schemas.microsoft.com/office/powerpoint/2010/main" val="44013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Volunteers who follow the Matthew 7:7 principle report that they </a:t>
            </a:r>
            <a:r>
              <a:rPr lang="en-US" sz="1200" b="1" i="0" kern="1200" dirty="0" smtClean="0">
                <a:solidFill>
                  <a:schemeClr val="tx1"/>
                </a:solidFill>
                <a:effectLst/>
                <a:latin typeface="+mn-lt"/>
                <a:ea typeface="+mn-ea"/>
                <a:cs typeface="+mn-cs"/>
              </a:rPr>
              <a:t>connect with 80% – 85%</a:t>
            </a:r>
            <a:r>
              <a:rPr lang="en-US" sz="1200" b="0" i="0" kern="1200" dirty="0" smtClean="0">
                <a:solidFill>
                  <a:schemeClr val="tx1"/>
                </a:solidFill>
                <a:effectLst/>
                <a:latin typeface="+mn-lt"/>
                <a:ea typeface="+mn-ea"/>
                <a:cs typeface="+mn-cs"/>
              </a:rPr>
              <a:t> of the people they try to reach. Those who do not usually see something around 25% – 30%. The Matthew 7:7 approach WORKS, not because it is a communication “best practice,” but because </a:t>
            </a:r>
            <a:r>
              <a:rPr lang="en-US" sz="1200" b="1" i="1" kern="1200" dirty="0" smtClean="0">
                <a:solidFill>
                  <a:schemeClr val="tx1"/>
                </a:solidFill>
                <a:effectLst/>
                <a:latin typeface="+mn-lt"/>
                <a:ea typeface="+mn-ea"/>
                <a:cs typeface="+mn-cs"/>
              </a:rPr>
              <a:t>it is God’s own principle at work</a:t>
            </a:r>
            <a:r>
              <a:rPr lang="en-US" sz="1200" b="0" i="0" kern="1200" dirty="0" smtClean="0">
                <a:solidFill>
                  <a:schemeClr val="tx1"/>
                </a:solidFill>
                <a:effectLst/>
                <a:latin typeface="+mn-lt"/>
                <a:ea typeface="+mn-ea"/>
                <a:cs typeface="+mn-cs"/>
              </a:rPr>
              <a:t>, not ours.</a:t>
            </a:r>
          </a:p>
          <a:p>
            <a:pPr fontAlgn="base"/>
            <a:r>
              <a:rPr lang="en-US" sz="1200" b="0" i="0" kern="1200" dirty="0" smtClean="0">
                <a:solidFill>
                  <a:schemeClr val="tx1"/>
                </a:solidFill>
                <a:effectLst/>
                <a:latin typeface="+mn-lt"/>
                <a:ea typeface="+mn-ea"/>
                <a:cs typeface="+mn-cs"/>
              </a:rPr>
              <a:t>AND, not only will you connect with 80+% of people, you will connect with the majority of them NOT by text or email, but with a simple phone call. In fact, it’s not even close. On</a:t>
            </a:r>
            <a:r>
              <a:rPr lang="en-US" sz="1200" b="0" i="0" kern="1200" baseline="0" dirty="0" smtClean="0">
                <a:solidFill>
                  <a:schemeClr val="tx1"/>
                </a:solidFill>
                <a:effectLst/>
                <a:latin typeface="+mn-lt"/>
                <a:ea typeface="+mn-ea"/>
                <a:cs typeface="+mn-cs"/>
              </a:rPr>
              <a:t> average, you will connect with:</a:t>
            </a:r>
          </a:p>
          <a:p>
            <a:pPr fontAlgn="base"/>
            <a:r>
              <a:rPr lang="en-US" sz="1200" b="0" i="0" kern="1200" baseline="0" dirty="0" smtClean="0">
                <a:solidFill>
                  <a:schemeClr val="tx1"/>
                </a:solidFill>
                <a:effectLst/>
                <a:latin typeface="+mn-lt"/>
                <a:ea typeface="+mn-ea"/>
                <a:cs typeface="+mn-cs"/>
              </a:rPr>
              <a:t>70% with a phone call and only about 15% each by text or email.</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This is why whenever someone says, “</a:t>
            </a:r>
            <a:r>
              <a:rPr lang="en-US" sz="1200" b="0" i="1" kern="1200" dirty="0" smtClean="0">
                <a:solidFill>
                  <a:schemeClr val="tx1"/>
                </a:solidFill>
                <a:effectLst/>
                <a:latin typeface="+mn-lt"/>
                <a:ea typeface="+mn-ea"/>
                <a:cs typeface="+mn-cs"/>
              </a:rPr>
              <a:t>No one answers the phone anymore</a:t>
            </a:r>
            <a:r>
              <a:rPr lang="en-US" sz="1200" b="0" i="0" kern="1200" dirty="0" smtClean="0">
                <a:solidFill>
                  <a:schemeClr val="tx1"/>
                </a:solidFill>
                <a:effectLst/>
                <a:latin typeface="+mn-lt"/>
                <a:ea typeface="+mn-ea"/>
                <a:cs typeface="+mn-cs"/>
              </a:rPr>
              <a:t>,” we know they are not making many phone calls. And when someone says “</a:t>
            </a:r>
            <a:r>
              <a:rPr lang="en-US" sz="1200" b="0" i="1" kern="1200" dirty="0" smtClean="0">
                <a:solidFill>
                  <a:schemeClr val="tx1"/>
                </a:solidFill>
                <a:effectLst/>
                <a:latin typeface="+mn-lt"/>
                <a:ea typeface="+mn-ea"/>
                <a:cs typeface="+mn-cs"/>
              </a:rPr>
              <a:t>No one responds when I try to contact GC’s</a:t>
            </a:r>
            <a:r>
              <a:rPr lang="en-US" sz="1200" b="0" i="0" kern="1200" dirty="0" smtClean="0">
                <a:solidFill>
                  <a:schemeClr val="tx1"/>
                </a:solidFill>
                <a:effectLst/>
                <a:latin typeface="+mn-lt"/>
                <a:ea typeface="+mn-ea"/>
                <a:cs typeface="+mn-cs"/>
              </a:rPr>
              <a:t>,” we know they are not applying the Matthew 7:7 approach.</a:t>
            </a: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Imagine getting a hospital diagnosis that your child is dying and needs a transfusion. You are unable to donate, but you have a sibling who is a perfect match. Would you start by sending them a single email and waiting a week or two, followed by maybe a single text? If they didn’t respond, would you just give up because “People don’t respond anymore?” Ludicrous right? Of course! Why? Because it is so important to you, and to your child. Life is at stake. You would be thorough and persistent.</a:t>
            </a:r>
          </a:p>
          <a:p>
            <a:pPr fontAlgn="base"/>
            <a:r>
              <a:rPr lang="en-US" sz="1200" b="0" i="0" kern="1200" dirty="0" smtClean="0">
                <a:solidFill>
                  <a:schemeClr val="tx1"/>
                </a:solidFill>
                <a:effectLst/>
                <a:latin typeface="+mn-lt"/>
                <a:ea typeface="+mn-ea"/>
                <a:cs typeface="+mn-cs"/>
              </a:rPr>
              <a:t>Jesus was not just sharing a good idea or a best practice when He said to </a:t>
            </a:r>
            <a:r>
              <a:rPr lang="en-US" sz="1200" b="0" i="0" u="sng" kern="1200" dirty="0" smtClean="0">
                <a:solidFill>
                  <a:schemeClr val="tx1"/>
                </a:solidFill>
                <a:effectLst/>
                <a:latin typeface="+mn-lt"/>
                <a:ea typeface="+mn-ea"/>
                <a:cs typeface="+mn-cs"/>
              </a:rPr>
              <a:t>Ask</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rPr>
              <a:t>Seek</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rPr>
              <a:t>Knock</a:t>
            </a:r>
            <a:r>
              <a:rPr lang="en-US" sz="1200" b="0" i="0" kern="1200" dirty="0" smtClean="0">
                <a:solidFill>
                  <a:schemeClr val="tx1"/>
                </a:solidFill>
                <a:effectLst/>
                <a:latin typeface="+mn-lt"/>
                <a:ea typeface="+mn-ea"/>
                <a:cs typeface="+mn-cs"/>
              </a:rPr>
              <a:t>. Eternity is on the line and souls are at stake.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EBB94C-6014-4FDE-A52F-0A45F4EC6601}" type="slidenum">
              <a:rPr lang="en-US" smtClean="0"/>
              <a:pPr/>
              <a:t>19</a:t>
            </a:fld>
            <a:endParaRPr lang="en-US"/>
          </a:p>
        </p:txBody>
      </p:sp>
    </p:spTree>
    <p:extLst>
      <p:ext uri="{BB962C8B-B14F-4D97-AF65-F5344CB8AC3E}">
        <p14:creationId xmlns:p14="http://schemas.microsoft.com/office/powerpoint/2010/main" val="384474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3-5 mins</a:t>
            </a:r>
          </a:p>
          <a:p>
            <a:pPr defTabSz="924916">
              <a:defRPr/>
            </a:pPr>
            <a:endParaRPr lang="en-US" dirty="0" smtClean="0"/>
          </a:p>
          <a:p>
            <a:pPr marL="0" marR="0" indent="0" algn="l" defTabSz="924916" rtl="0" eaLnBrk="1" fontAlgn="auto" latinLnBrk="0" hangingPunct="1">
              <a:lnSpc>
                <a:spcPct val="100000"/>
              </a:lnSpc>
              <a:spcBef>
                <a:spcPts val="0"/>
              </a:spcBef>
              <a:spcAft>
                <a:spcPts val="0"/>
              </a:spcAft>
              <a:buClrTx/>
              <a:buSzTx/>
              <a:buFontTx/>
              <a:buNone/>
              <a:tabLst/>
              <a:defRPr/>
            </a:pPr>
            <a:r>
              <a:rPr lang="en-US" baseline="0" dirty="0" smtClean="0"/>
              <a:t>Email-great way to connect with people to see if they will engage.  Use email to engage by sending one after leaving a message.  Short and concise like leaving a message is best.  See email templates in packet</a:t>
            </a:r>
            <a:endParaRPr lang="en-US" dirty="0" smtClean="0"/>
          </a:p>
          <a:p>
            <a:pPr defTabSz="924916">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20</a:t>
            </a:fld>
            <a:endParaRPr lang="en-US"/>
          </a:p>
        </p:txBody>
      </p:sp>
    </p:spTree>
    <p:extLst>
      <p:ext uri="{BB962C8B-B14F-4D97-AF65-F5344CB8AC3E}">
        <p14:creationId xmlns:p14="http://schemas.microsoft.com/office/powerpoint/2010/main" val="42135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a:p>
            <a:r>
              <a:rPr lang="en-US" dirty="0" smtClean="0"/>
              <a:t>Two goals of the day</a:t>
            </a:r>
          </a:p>
          <a:p>
            <a:r>
              <a:rPr lang="en-US" dirty="0" smtClean="0"/>
              <a:t>Learn how</a:t>
            </a:r>
            <a:r>
              <a:rPr lang="en-US" baseline="0" dirty="0" smtClean="0"/>
              <a:t> to connect and have conversations</a:t>
            </a:r>
          </a:p>
          <a:p>
            <a:r>
              <a:rPr lang="en-US" baseline="0" dirty="0" smtClean="0"/>
              <a:t>Learn how to use the tools (ZOHO, GC Mobile)</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mins</a:t>
            </a:r>
          </a:p>
          <a:p>
            <a:r>
              <a:rPr lang="en-US" dirty="0" smtClean="0"/>
              <a:t>Self</a:t>
            </a:r>
            <a:r>
              <a:rPr lang="en-US" baseline="0" dirty="0" smtClean="0"/>
              <a:t> explanatory slide</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21</a:t>
            </a:fld>
            <a:endParaRPr lang="en-US"/>
          </a:p>
        </p:txBody>
      </p:sp>
    </p:spTree>
    <p:extLst>
      <p:ext uri="{BB962C8B-B14F-4D97-AF65-F5344CB8AC3E}">
        <p14:creationId xmlns:p14="http://schemas.microsoft.com/office/powerpoint/2010/main" val="3727040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5-10 mins</a:t>
            </a:r>
          </a:p>
          <a:p>
            <a:pPr rtl="0"/>
            <a:r>
              <a:rPr lang="en-US" dirty="0" smtClean="0"/>
              <a:t>Activity: Have the group identify as many</a:t>
            </a:r>
            <a:r>
              <a:rPr lang="en-US" baseline="0" dirty="0" smtClean="0"/>
              <a:t> objections or challenges they can think of.  You may need to start with an obvious one to get them thinking.</a:t>
            </a:r>
          </a:p>
          <a:p>
            <a:pPr rtl="0"/>
            <a:r>
              <a:rPr lang="en-US" baseline="0" dirty="0" smtClean="0"/>
              <a:t>If the group is new and may struggle coming up with some you may have to have a list prepared in advance to review</a:t>
            </a:r>
          </a:p>
          <a:p>
            <a:pPr rtl="0"/>
            <a:r>
              <a:rPr lang="en-US" baseline="0" dirty="0" smtClean="0"/>
              <a:t>Divide challenges up among group and have them come up with ideas to potentially overcome</a:t>
            </a:r>
          </a:p>
          <a:p>
            <a:pPr rtl="0"/>
            <a:r>
              <a:rPr lang="en-US" baseline="0" dirty="0" smtClean="0"/>
              <a:t>If the person says no then they are done.  However, people may just need a bit of encouragement to say yes without manipulating or guilt.</a:t>
            </a:r>
          </a:p>
          <a:p>
            <a:pPr rtl="0"/>
            <a:endParaRPr lang="en-US" baseline="0" dirty="0" smtClean="0"/>
          </a:p>
          <a:p>
            <a:pPr rtl="0"/>
            <a:r>
              <a:rPr lang="en-US" baseline="0" dirty="0" smtClean="0"/>
              <a:t>Share ideas with group. May use common objection document on Volunteer website.</a:t>
            </a:r>
          </a:p>
          <a:p>
            <a:pPr rtl="0"/>
            <a:endParaRPr lang="en-US" dirty="0" smtClean="0"/>
          </a:p>
          <a:p>
            <a:pPr rtl="0"/>
            <a:r>
              <a:rPr lang="fr-FR" dirty="0" smtClean="0"/>
              <a:t>Common Objections document (</a:t>
            </a:r>
            <a:r>
              <a:rPr lang="fr-FR" u="sng" dirty="0" smtClean="0"/>
              <a:t>http://volunteer.familylife.com/overcomingobjections/</a:t>
            </a:r>
            <a:r>
              <a:rPr lang="fr-FR" dirty="0" smtClean="0"/>
              <a:t>)</a:t>
            </a:r>
          </a:p>
          <a:p>
            <a:pPr rtl="0"/>
            <a:endParaRPr lang="en-US" dirty="0" smtClean="0"/>
          </a:p>
          <a:p>
            <a:pPr rtl="0"/>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22</a:t>
            </a:fld>
            <a:endParaRPr lang="en-US"/>
          </a:p>
        </p:txBody>
      </p:sp>
    </p:spTree>
    <p:extLst>
      <p:ext uri="{BB962C8B-B14F-4D97-AF65-F5344CB8AC3E}">
        <p14:creationId xmlns:p14="http://schemas.microsoft.com/office/powerpoint/2010/main" val="973468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Mins</a:t>
            </a:r>
          </a:p>
          <a:p>
            <a:r>
              <a:rPr lang="en-US" dirty="0" smtClean="0"/>
              <a:t>Discussion format.  Ask</a:t>
            </a:r>
            <a:r>
              <a:rPr lang="en-US" baseline="0" dirty="0" smtClean="0"/>
              <a:t> them questions as part of reviewing.  Get them engaged.  You may be losing them at this point in training.</a:t>
            </a:r>
            <a:endParaRPr lang="en-US" dirty="0" smtClean="0"/>
          </a:p>
          <a:p>
            <a:r>
              <a:rPr lang="en-US" dirty="0" smtClean="0"/>
              <a:t>Why review this.  Very important part of training.  Probably most important.</a:t>
            </a:r>
            <a:r>
              <a:rPr lang="en-US" baseline="0" dirty="0" smtClean="0"/>
              <a:t>  </a:t>
            </a:r>
          </a:p>
          <a:p>
            <a:r>
              <a:rPr lang="en-US" baseline="0" dirty="0" smtClean="0"/>
              <a:t>Ask questions of each. </a:t>
            </a:r>
          </a:p>
          <a:p>
            <a:r>
              <a:rPr lang="en-US" baseline="0" dirty="0" smtClean="0"/>
              <a:t> What is number 1 sound like? Open the door for conversation </a:t>
            </a:r>
          </a:p>
          <a:p>
            <a:r>
              <a:rPr lang="en-US" baseline="0" dirty="0" smtClean="0"/>
              <a:t>Why a 30 second story?  Connecting</a:t>
            </a:r>
          </a:p>
          <a:p>
            <a:r>
              <a:rPr lang="en-US" baseline="0" dirty="0" smtClean="0"/>
              <a:t>Why is hearing their story important? People love to talk about themselves.  Builds connection/relationship. Opens door to help them see need around them.</a:t>
            </a:r>
          </a:p>
          <a:p>
            <a:r>
              <a:rPr lang="en-US" baseline="0" dirty="0" smtClean="0"/>
              <a:t>How do you connect their story to the need around them.</a:t>
            </a:r>
          </a:p>
          <a:p>
            <a:r>
              <a:rPr lang="en-US" baseline="0" dirty="0" smtClean="0"/>
              <a:t>Why ask?  Finality.  Nothing happens if you don’t ask.  Great call but no fruit.  They asked us to call them.</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23</a:t>
            </a:fld>
            <a:endParaRPr lang="en-US"/>
          </a:p>
        </p:txBody>
      </p:sp>
    </p:spTree>
    <p:extLst>
      <p:ext uri="{BB962C8B-B14F-4D97-AF65-F5344CB8AC3E}">
        <p14:creationId xmlns:p14="http://schemas.microsoft.com/office/powerpoint/2010/main" val="959424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mins</a:t>
            </a:r>
          </a:p>
          <a:p>
            <a:r>
              <a:rPr lang="en-US" dirty="0" smtClean="0"/>
              <a:t>This is less discussion and more lecture</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24</a:t>
            </a:fld>
            <a:endParaRPr lang="en-US"/>
          </a:p>
        </p:txBody>
      </p:sp>
    </p:spTree>
    <p:extLst>
      <p:ext uri="{BB962C8B-B14F-4D97-AF65-F5344CB8AC3E}">
        <p14:creationId xmlns:p14="http://schemas.microsoft.com/office/powerpoint/2010/main" val="2583601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mins</a:t>
            </a:r>
          </a:p>
          <a:p>
            <a:r>
              <a:rPr lang="en-US" dirty="0" smtClean="0"/>
              <a:t>Plan and Prioritize:</a:t>
            </a:r>
          </a:p>
          <a:p>
            <a:r>
              <a:rPr lang="en-US" dirty="0" smtClean="0"/>
              <a:t>Get out your calendar.  What is the best night to call</a:t>
            </a:r>
            <a:r>
              <a:rPr lang="en-US" baseline="0" dirty="0" smtClean="0"/>
              <a:t> for your schedule?   </a:t>
            </a:r>
          </a:p>
          <a:p>
            <a:r>
              <a:rPr lang="en-US" baseline="0" dirty="0" smtClean="0"/>
              <a:t>Share time expectations per week</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25</a:t>
            </a:fld>
            <a:endParaRPr lang="en-US"/>
          </a:p>
        </p:txBody>
      </p:sp>
    </p:spTree>
    <p:extLst>
      <p:ext uri="{BB962C8B-B14F-4D97-AF65-F5344CB8AC3E}">
        <p14:creationId xmlns:p14="http://schemas.microsoft.com/office/powerpoint/2010/main" val="2268860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7-10</a:t>
            </a:r>
            <a:r>
              <a:rPr lang="en-US" baseline="0" dirty="0" smtClean="0"/>
              <a:t> mins</a:t>
            </a:r>
          </a:p>
          <a:p>
            <a:pPr rtl="0"/>
            <a:r>
              <a:rPr lang="en-US" baseline="0" dirty="0" smtClean="0"/>
              <a:t>Discussion format:</a:t>
            </a:r>
          </a:p>
          <a:p>
            <a:pPr rtl="0"/>
            <a:r>
              <a:rPr lang="en-US" dirty="0" smtClean="0"/>
              <a:t>Presenter will offer encouragement and seek to overcome any fears objections</a:t>
            </a:r>
          </a:p>
          <a:p>
            <a:pPr rtl="0"/>
            <a:r>
              <a:rPr lang="en-US" dirty="0" smtClean="0"/>
              <a:t>Needed:</a:t>
            </a:r>
          </a:p>
          <a:p>
            <a:pPr rtl="0"/>
            <a:r>
              <a:rPr lang="en-US" dirty="0" smtClean="0"/>
              <a:t>List of top concerns people might have so that the</a:t>
            </a:r>
            <a:r>
              <a:rPr lang="en-US" baseline="0" dirty="0" smtClean="0"/>
              <a:t> presenter </a:t>
            </a:r>
            <a:r>
              <a:rPr lang="en-US" dirty="0" smtClean="0"/>
              <a:t>can be prepared ahead of time</a:t>
            </a:r>
            <a:r>
              <a:rPr lang="en-US" baseline="0" dirty="0" smtClean="0"/>
              <a:t> to overcome their fear</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26</a:t>
            </a:fld>
            <a:endParaRPr lang="en-US"/>
          </a:p>
        </p:txBody>
      </p:sp>
    </p:spTree>
    <p:extLst>
      <p:ext uri="{BB962C8B-B14F-4D97-AF65-F5344CB8AC3E}">
        <p14:creationId xmlns:p14="http://schemas.microsoft.com/office/powerpoint/2010/main" val="3216512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3-4 mins</a:t>
            </a:r>
          </a:p>
          <a:p>
            <a:r>
              <a:rPr lang="en-US" dirty="0" smtClean="0"/>
              <a:t>Use these verses or ones you</a:t>
            </a:r>
            <a:r>
              <a:rPr lang="en-US" baseline="0" dirty="0" smtClean="0"/>
              <a:t> prefer.  Let the Spirit lead</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27</a:t>
            </a:fld>
            <a:endParaRPr lang="en-US"/>
          </a:p>
        </p:txBody>
      </p:sp>
    </p:spTree>
    <p:extLst>
      <p:ext uri="{BB962C8B-B14F-4D97-AF65-F5344CB8AC3E}">
        <p14:creationId xmlns:p14="http://schemas.microsoft.com/office/powerpoint/2010/main" val="3683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 for this is dependent on how much training time you have.</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 Tracking</a:t>
            </a:r>
          </a:p>
          <a:p>
            <a:endParaRPr lang="en-US" dirty="0" smtClean="0"/>
          </a:p>
          <a:p>
            <a:r>
              <a:rPr lang="en-US" dirty="0" smtClean="0"/>
              <a:t>For</a:t>
            </a:r>
            <a:r>
              <a:rPr lang="en-US" baseline="0" dirty="0" smtClean="0"/>
              <a:t> most people, it’s not possible to keep track  of multiple conversations with 20 or 30 people</a:t>
            </a:r>
          </a:p>
          <a:p>
            <a:endParaRPr lang="en-US" baseline="0" dirty="0" smtClean="0"/>
          </a:p>
          <a:p>
            <a:r>
              <a:rPr lang="en-US" baseline="0" dirty="0" smtClean="0"/>
              <a:t>OPTIONAL: Provide paper “Conversation Sheets” for team members to use. Walk through an explanation of them.</a:t>
            </a:r>
          </a:p>
          <a:p>
            <a:endParaRPr lang="en-US" baseline="0" dirty="0" smtClean="0"/>
          </a:p>
          <a:p>
            <a:r>
              <a:rPr lang="en-US" baseline="0" dirty="0" smtClean="0"/>
              <a:t>How to update the Team Database... Note that this tool may change, so refer to the instructions for whatever the current tool happens to be... </a:t>
            </a:r>
            <a:r>
              <a:rPr lang="en-US" baseline="0" dirty="0" err="1" smtClean="0"/>
              <a:t>Zoho</a:t>
            </a:r>
            <a:r>
              <a:rPr lang="en-US" baseline="0" dirty="0" smtClean="0"/>
              <a:t>, Google Sheets, etc.</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33</a:t>
            </a:fld>
            <a:endParaRPr lang="en-US"/>
          </a:p>
        </p:txBody>
      </p:sp>
    </p:spTree>
    <p:extLst>
      <p:ext uri="{BB962C8B-B14F-4D97-AF65-F5344CB8AC3E}">
        <p14:creationId xmlns:p14="http://schemas.microsoft.com/office/powerpoint/2010/main" val="180885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a:t>
            </a:r>
            <a:r>
              <a:rPr lang="en-US" dirty="0" err="1" smtClean="0"/>
              <a:t>mins</a:t>
            </a:r>
            <a:endParaRPr lang="en-US" dirty="0" smtClean="0"/>
          </a:p>
          <a:p>
            <a:r>
              <a:rPr lang="en-US" dirty="0" smtClean="0"/>
              <a:t>Goals for having</a:t>
            </a:r>
            <a:r>
              <a:rPr lang="en-US" baseline="0" dirty="0" smtClean="0"/>
              <a:t> a Conversation</a:t>
            </a:r>
          </a:p>
          <a:p>
            <a:r>
              <a:rPr lang="en-US" baseline="0" dirty="0" smtClean="0"/>
              <a:t> Why we invite (Casting Vision)</a:t>
            </a:r>
          </a:p>
          <a:p>
            <a:r>
              <a:rPr lang="en-US" baseline="0" dirty="0" smtClean="0"/>
              <a:t> Equipping to have conversations and how to leave </a:t>
            </a:r>
            <a:r>
              <a:rPr lang="en-US" baseline="0" dirty="0" err="1" smtClean="0"/>
              <a:t>msgs</a:t>
            </a:r>
            <a:r>
              <a:rPr lang="en-US" baseline="0" dirty="0" smtClean="0"/>
              <a:t>, txt etc.</a:t>
            </a:r>
          </a:p>
          <a:p>
            <a:r>
              <a:rPr lang="en-US" baseline="0" dirty="0" smtClean="0"/>
              <a:t> Team Expectations for call numbers, GC inviting goals etc.</a:t>
            </a:r>
          </a:p>
          <a:p>
            <a:endParaRPr lang="en-US" baseline="0" dirty="0" smtClean="0"/>
          </a:p>
        </p:txBody>
      </p:sp>
      <p:sp>
        <p:nvSpPr>
          <p:cNvPr id="4" name="Slide Number Placeholder 3"/>
          <p:cNvSpPr>
            <a:spLocks noGrp="1"/>
          </p:cNvSpPr>
          <p:nvPr>
            <p:ph type="sldNum" sz="quarter" idx="10"/>
          </p:nvPr>
        </p:nvSpPr>
        <p:spPr/>
        <p:txBody>
          <a:bodyPr/>
          <a:lstStyle/>
          <a:p>
            <a:fld id="{63EBB94C-6014-4FDE-A52F-0A45F4EC660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0332" indent="-71466">
              <a:spcBef>
                <a:spcPts val="492"/>
              </a:spcBef>
              <a:buClr>
                <a:schemeClr val="dk1"/>
              </a:buClr>
              <a:buSzPct val="45833"/>
            </a:pPr>
            <a:r>
              <a:rPr lang="en-US" dirty="0" smtClean="0">
                <a:solidFill>
                  <a:srgbClr val="595959"/>
                </a:solidFill>
                <a:latin typeface="Arial"/>
                <a:ea typeface="Arial"/>
                <a:cs typeface="Arial"/>
                <a:sym typeface="Arial"/>
              </a:rPr>
              <a:t>3-4</a:t>
            </a:r>
            <a:r>
              <a:rPr lang="en-US" baseline="0" dirty="0" smtClean="0">
                <a:solidFill>
                  <a:srgbClr val="595959"/>
                </a:solidFill>
                <a:latin typeface="Arial"/>
                <a:ea typeface="Arial"/>
                <a:cs typeface="Arial"/>
                <a:sym typeface="Arial"/>
              </a:rPr>
              <a:t> minutes (includes video run time)</a:t>
            </a:r>
          </a:p>
          <a:p>
            <a:pPr marL="140332" indent="-71466">
              <a:spcBef>
                <a:spcPts val="492"/>
              </a:spcBef>
              <a:buClr>
                <a:schemeClr val="dk1"/>
              </a:buClr>
              <a:buSzPct val="45833"/>
            </a:pPr>
            <a:r>
              <a:rPr lang="en-US" b="1" dirty="0" smtClean="0">
                <a:solidFill>
                  <a:srgbClr val="595959"/>
                </a:solidFill>
                <a:latin typeface="Arial"/>
                <a:ea typeface="Arial"/>
                <a:cs typeface="Arial"/>
                <a:sym typeface="Arial"/>
              </a:rPr>
              <a:t>Option:</a:t>
            </a:r>
            <a:r>
              <a:rPr lang="en-US" b="1" baseline="0" dirty="0" smtClean="0">
                <a:solidFill>
                  <a:srgbClr val="595959"/>
                </a:solidFill>
                <a:latin typeface="Arial"/>
                <a:ea typeface="Arial"/>
                <a:cs typeface="Arial"/>
                <a:sym typeface="Arial"/>
              </a:rPr>
              <a:t> </a:t>
            </a:r>
            <a:r>
              <a:rPr lang="en-US" baseline="0" dirty="0" smtClean="0">
                <a:solidFill>
                  <a:srgbClr val="595959"/>
                </a:solidFill>
                <a:latin typeface="Arial"/>
                <a:ea typeface="Arial"/>
                <a:cs typeface="Arial"/>
                <a:sym typeface="Arial"/>
              </a:rPr>
              <a:t>Let volunteers know you will be asking them to identify the main points of the video.</a:t>
            </a:r>
          </a:p>
          <a:p>
            <a:pPr marL="140332" indent="-71466">
              <a:spcBef>
                <a:spcPts val="492"/>
              </a:spcBef>
              <a:buClr>
                <a:schemeClr val="dk1"/>
              </a:buClr>
              <a:buSzPct val="45833"/>
            </a:pPr>
            <a:endParaRPr lang="en-US" dirty="0" smtClean="0">
              <a:solidFill>
                <a:srgbClr val="595959"/>
              </a:solidFill>
              <a:latin typeface="Arial"/>
              <a:ea typeface="Arial"/>
              <a:cs typeface="Arial"/>
              <a:sym typeface="Arial"/>
            </a:endParaRPr>
          </a:p>
          <a:p>
            <a:pPr marL="140332" indent="-71466">
              <a:spcBef>
                <a:spcPts val="492"/>
              </a:spcBef>
              <a:buClr>
                <a:schemeClr val="dk1"/>
              </a:buClr>
              <a:buSzPct val="45833"/>
            </a:pPr>
            <a:r>
              <a:rPr lang="en-US" b="1" dirty="0" smtClean="0">
                <a:solidFill>
                  <a:srgbClr val="595959"/>
                </a:solidFill>
                <a:latin typeface="Arial"/>
                <a:ea typeface="Arial"/>
                <a:cs typeface="Arial"/>
                <a:sym typeface="Arial"/>
              </a:rPr>
              <a:t>Play video. </a:t>
            </a:r>
            <a:r>
              <a:rPr lang="en-US" dirty="0" smtClean="0">
                <a:solidFill>
                  <a:srgbClr val="595959"/>
                </a:solidFill>
                <a:latin typeface="Arial"/>
                <a:ea typeface="Arial"/>
                <a:cs typeface="Arial"/>
                <a:sym typeface="Arial"/>
              </a:rPr>
              <a:t>If</a:t>
            </a:r>
            <a:r>
              <a:rPr lang="en-US" baseline="0" dirty="0" smtClean="0">
                <a:solidFill>
                  <a:srgbClr val="595959"/>
                </a:solidFill>
                <a:latin typeface="Arial"/>
                <a:ea typeface="Arial"/>
                <a:cs typeface="Arial"/>
                <a:sym typeface="Arial"/>
              </a:rPr>
              <a:t> you prefer you can set up the video introducing Gene H. KEEP IT SHORT.  Let the video do its magic.</a:t>
            </a:r>
          </a:p>
          <a:p>
            <a:pPr marL="140332" indent="-71466">
              <a:spcBef>
                <a:spcPts val="492"/>
              </a:spcBef>
              <a:buClr>
                <a:schemeClr val="dk1"/>
              </a:buClr>
              <a:buSzPct val="45833"/>
            </a:pPr>
            <a:endParaRPr lang="en-US" dirty="0" smtClean="0">
              <a:solidFill>
                <a:srgbClr val="595959"/>
              </a:solidFill>
              <a:latin typeface="Arial"/>
              <a:ea typeface="Arial"/>
              <a:cs typeface="Arial"/>
              <a:sym typeface="Arial"/>
            </a:endParaRPr>
          </a:p>
          <a:p>
            <a:pPr marL="140332" indent="-71466">
              <a:spcBef>
                <a:spcPts val="492"/>
              </a:spcBef>
              <a:buClr>
                <a:schemeClr val="dk1"/>
              </a:buClr>
              <a:buSzPct val="45833"/>
            </a:pPr>
            <a:r>
              <a:rPr lang="en-US" dirty="0" smtClean="0">
                <a:solidFill>
                  <a:srgbClr val="595959"/>
                </a:solidFill>
                <a:latin typeface="Arial"/>
                <a:ea typeface="Arial"/>
                <a:cs typeface="Arial"/>
                <a:sym typeface="Arial"/>
              </a:rPr>
              <a:t>At end of video move to next slide</a:t>
            </a:r>
          </a:p>
        </p:txBody>
      </p:sp>
      <p:sp>
        <p:nvSpPr>
          <p:cNvPr id="4" name="Slide Number Placeholder 3"/>
          <p:cNvSpPr>
            <a:spLocks noGrp="1"/>
          </p:cNvSpPr>
          <p:nvPr>
            <p:ph type="sldNum" sz="quarter" idx="10"/>
          </p:nvPr>
        </p:nvSpPr>
        <p:spPr/>
        <p:txBody>
          <a:bodyPr/>
          <a:lstStyle/>
          <a:p>
            <a:fld id="{63EBB94C-6014-4FDE-A52F-0A45F4EC6601}" type="slidenum">
              <a:rPr lang="en-US" smtClean="0"/>
              <a:pPr/>
              <a:t>5</a:t>
            </a:fld>
            <a:endParaRPr lang="en-US"/>
          </a:p>
        </p:txBody>
      </p:sp>
    </p:spTree>
    <p:extLst>
      <p:ext uri="{BB962C8B-B14F-4D97-AF65-F5344CB8AC3E}">
        <p14:creationId xmlns:p14="http://schemas.microsoft.com/office/powerpoint/2010/main" val="371677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3-5 </a:t>
            </a:r>
            <a:r>
              <a:rPr lang="en-US" dirty="0" err="1" smtClean="0">
                <a:solidFill>
                  <a:srgbClr val="FF0000"/>
                </a:solidFill>
              </a:rPr>
              <a:t>mins</a:t>
            </a:r>
            <a:endParaRPr lang="en-US" dirty="0" smtClean="0">
              <a:solidFill>
                <a:srgbClr val="FF0000"/>
              </a:solidFill>
            </a:endParaRPr>
          </a:p>
          <a:p>
            <a:r>
              <a:rPr lang="en-US" dirty="0" smtClean="0">
                <a:solidFill>
                  <a:srgbClr val="FF0000"/>
                </a:solidFill>
              </a:rPr>
              <a:t>Ask the team to summarize the main points of the video as a group.  Then when they have shared theirs then share the three on the screen. </a:t>
            </a:r>
          </a:p>
          <a:p>
            <a:r>
              <a:rPr lang="en-US" dirty="0" smtClean="0">
                <a:solidFill>
                  <a:srgbClr val="FF0000"/>
                </a:solidFill>
              </a:rPr>
              <a:t>Each will fly in on</a:t>
            </a:r>
            <a:r>
              <a:rPr lang="en-US" baseline="0" dirty="0" smtClean="0">
                <a:solidFill>
                  <a:srgbClr val="FF0000"/>
                </a:solidFill>
              </a:rPr>
              <a:t> a click</a:t>
            </a:r>
            <a:endParaRPr lang="en-US" dirty="0" smtClean="0">
              <a:solidFill>
                <a:srgbClr val="FF0000"/>
              </a:solidFill>
            </a:endParaRPr>
          </a:p>
          <a:p>
            <a:r>
              <a:rPr lang="en-US" dirty="0" smtClean="0">
                <a:solidFill>
                  <a:srgbClr val="FF0000"/>
                </a:solidFill>
              </a:rPr>
              <a:t>As a team we can encourage and help one another</a:t>
            </a:r>
          </a:p>
          <a:p>
            <a:r>
              <a:rPr lang="en-US" baseline="0" dirty="0" smtClean="0"/>
              <a:t>You can influence/invite many more people than we at FL can thus multiplying all of our efforts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Discipling</a:t>
            </a:r>
            <a:r>
              <a:rPr lang="en-US" baseline="0" dirty="0" smtClean="0"/>
              <a:t> marriages and families that produce a Gospel legacy. M</a:t>
            </a:r>
            <a:r>
              <a:rPr lang="en-US" smtClean="0"/>
              <a:t>arriage </a:t>
            </a:r>
            <a:r>
              <a:rPr lang="en-US" dirty="0" smtClean="0"/>
              <a:t>is a back door in</a:t>
            </a:r>
            <a:r>
              <a:rPr lang="en-US" baseline="0" dirty="0" smtClean="0"/>
              <a:t> sharing the Gospel</a:t>
            </a:r>
          </a:p>
          <a:p>
            <a:r>
              <a:rPr lang="en-US" dirty="0" err="1" smtClean="0"/>
              <a:t>ScriptureReference</a:t>
            </a:r>
            <a:r>
              <a:rPr lang="en-US" dirty="0" smtClean="0"/>
              <a:t> : John 4:36, Acts 2:44, Acts 4:31 Matt:28:18-20</a:t>
            </a:r>
            <a:r>
              <a:rPr lang="en-US" baseline="0" dirty="0" smtClean="0"/>
              <a:t> Example passages use others as you see fit.</a:t>
            </a:r>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6</a:t>
            </a:fld>
            <a:endParaRPr lang="en-US"/>
          </a:p>
        </p:txBody>
      </p:sp>
    </p:spTree>
    <p:extLst>
      <p:ext uri="{BB962C8B-B14F-4D97-AF65-F5344CB8AC3E}">
        <p14:creationId xmlns:p14="http://schemas.microsoft.com/office/powerpoint/2010/main" val="2171219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2-3 mins</a:t>
            </a:r>
          </a:p>
          <a:p>
            <a:pPr rtl="0"/>
            <a:r>
              <a:rPr lang="en-US" dirty="0" smtClean="0"/>
              <a:t>Ask people to volunteer to share their thoughts.  This is a get to know people time.  </a:t>
            </a:r>
          </a:p>
          <a:p>
            <a:pPr rtl="0"/>
            <a:endParaRPr lang="en-US" dirty="0" smtClean="0"/>
          </a:p>
          <a:p>
            <a:pPr rtl="0"/>
            <a:r>
              <a:rPr lang="en-US" dirty="0" smtClean="0"/>
              <a:t>Possible Answers:</a:t>
            </a:r>
          </a:p>
          <a:p>
            <a:pPr rtl="0"/>
            <a:r>
              <a:rPr lang="en-US" dirty="0" smtClean="0"/>
              <a:t>Jesus,</a:t>
            </a:r>
          </a:p>
          <a:p>
            <a:pPr rtl="0"/>
            <a:r>
              <a:rPr lang="en-US" dirty="0" smtClean="0"/>
              <a:t>Attended WTR and Want to help others experience what we experienced</a:t>
            </a:r>
          </a:p>
          <a:p>
            <a:pPr rtl="0"/>
            <a:r>
              <a:rPr lang="en-US" dirty="0" smtClean="0"/>
              <a:t>Help</a:t>
            </a:r>
            <a:r>
              <a:rPr lang="en-US" baseline="0" dirty="0" smtClean="0"/>
              <a:t> others</a:t>
            </a:r>
          </a:p>
          <a:p>
            <a:pPr rtl="0"/>
            <a:r>
              <a:rPr lang="en-US" baseline="0" dirty="0" smtClean="0"/>
              <a:t>Evangelize</a:t>
            </a:r>
            <a:endParaRPr lang="en-US" dirty="0" smtClean="0"/>
          </a:p>
          <a:p>
            <a:pPr rtl="0"/>
            <a:endParaRPr lang="en-US" dirty="0" smtClean="0"/>
          </a:p>
          <a:p>
            <a:pPr rtl="0"/>
            <a:r>
              <a:rPr lang="en-US" dirty="0" smtClean="0"/>
              <a:t>Have your</a:t>
            </a:r>
            <a:r>
              <a:rPr lang="en-US" baseline="0" dirty="0" smtClean="0"/>
              <a:t> answer fly in after team shares their thoughts.</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7</a:t>
            </a:fld>
            <a:endParaRPr lang="en-US"/>
          </a:p>
        </p:txBody>
      </p:sp>
    </p:spTree>
    <p:extLst>
      <p:ext uri="{BB962C8B-B14F-4D97-AF65-F5344CB8AC3E}">
        <p14:creationId xmlns:p14="http://schemas.microsoft.com/office/powerpoint/2010/main" val="191565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10-15 mins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1"/>
                </a:solidFill>
              </a:rPr>
              <a:t>PRE-ASSIGNMENT:</a:t>
            </a:r>
            <a:r>
              <a:rPr lang="en-US" baseline="0" dirty="0" smtClean="0">
                <a:solidFill>
                  <a:schemeClr val="accent1"/>
                </a:solidFill>
              </a:rPr>
              <a:t> </a:t>
            </a:r>
            <a:r>
              <a:rPr lang="en-US" dirty="0" smtClean="0"/>
              <a:t>You should have began your 30 second story prior to tonight. Use what you have</a:t>
            </a:r>
          </a:p>
          <a:p>
            <a:pPr rtl="0"/>
            <a:r>
              <a:rPr lang="en-US" dirty="0" smtClean="0"/>
              <a:t>Why a 30 second story? Connecting, building common ground/relationship</a:t>
            </a:r>
          </a:p>
          <a:p>
            <a:pPr rtl="0"/>
            <a:r>
              <a:rPr lang="en-US" b="1" dirty="0" smtClean="0"/>
              <a:t>Model </a:t>
            </a:r>
            <a:r>
              <a:rPr lang="en-US" dirty="0" smtClean="0"/>
              <a:t>30 sec story. Highlight points to include in story. </a:t>
            </a:r>
          </a:p>
          <a:p>
            <a:pPr rtl="0"/>
            <a:r>
              <a:rPr lang="en-US" dirty="0" smtClean="0"/>
              <a:t>Give group time to share 30 second story with one another.  Have them time each other.</a:t>
            </a:r>
          </a:p>
          <a:p>
            <a:pPr rtl="0"/>
            <a:r>
              <a:rPr lang="en-US" dirty="0" smtClean="0"/>
              <a:t>Score on meeting time limit, clear concise story.</a:t>
            </a:r>
          </a:p>
          <a:p>
            <a:pPr rtl="0"/>
            <a:r>
              <a:rPr lang="en-US" dirty="0" smtClean="0"/>
              <a:t>Ask them to practice up to 3 times.  If they need more practice may need to take off line to work with WTRD.</a:t>
            </a:r>
          </a:p>
          <a:p>
            <a:r>
              <a:rPr lang="en-US" dirty="0" smtClean="0"/>
              <a:t>Have one or two people share with the group.</a:t>
            </a:r>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8</a:t>
            </a:fld>
            <a:endParaRPr lang="en-US"/>
          </a:p>
        </p:txBody>
      </p:sp>
    </p:spTree>
    <p:extLst>
      <p:ext uri="{BB962C8B-B14F-4D97-AF65-F5344CB8AC3E}">
        <p14:creationId xmlns:p14="http://schemas.microsoft.com/office/powerpoint/2010/main" val="374307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mins</a:t>
            </a:r>
          </a:p>
          <a:p>
            <a:r>
              <a:rPr lang="en-US" dirty="0" smtClean="0"/>
              <a:t>The</a:t>
            </a:r>
            <a:r>
              <a:rPr lang="en-US" baseline="0" dirty="0" smtClean="0"/>
              <a:t> volunteers are finding people who are willing to invite using their sphere of influence.</a:t>
            </a:r>
          </a:p>
          <a:p>
            <a:r>
              <a:rPr lang="en-US" baseline="0" dirty="0" smtClean="0"/>
              <a:t>They have already checked the box and want to help.  They have asked for our help.  </a:t>
            </a:r>
          </a:p>
          <a:p>
            <a:r>
              <a:rPr lang="en-US" baseline="0" dirty="0" smtClean="0"/>
              <a:t>Don’t go into detail on Group Plan. (next slide) Incentive to encourage people to invite</a:t>
            </a:r>
            <a:endParaRPr lang="en-US"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9</a:t>
            </a:fld>
            <a:endParaRPr lang="en-US"/>
          </a:p>
        </p:txBody>
      </p:sp>
    </p:spTree>
    <p:extLst>
      <p:ext uri="{BB962C8B-B14F-4D97-AF65-F5344CB8AC3E}">
        <p14:creationId xmlns:p14="http://schemas.microsoft.com/office/powerpoint/2010/main" val="274196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0" dirty="0" smtClean="0">
                <a:solidFill>
                  <a:schemeClr val="accent4"/>
                </a:solidFill>
              </a:rPr>
              <a:t>2-3 Mins</a:t>
            </a:r>
          </a:p>
          <a:p>
            <a:pPr>
              <a:buNone/>
            </a:pPr>
            <a:r>
              <a:rPr lang="en-US" b="0" dirty="0" smtClean="0">
                <a:solidFill>
                  <a:schemeClr val="accent4"/>
                </a:solidFill>
              </a:rPr>
              <a:t>Use this</a:t>
            </a:r>
            <a:r>
              <a:rPr lang="en-US" b="0" baseline="0" dirty="0" smtClean="0">
                <a:solidFill>
                  <a:schemeClr val="accent4"/>
                </a:solidFill>
              </a:rPr>
              <a:t> </a:t>
            </a:r>
            <a:r>
              <a:rPr lang="en-US" b="0" dirty="0" smtClean="0">
                <a:solidFill>
                  <a:schemeClr val="accent4"/>
                </a:solidFill>
              </a:rPr>
              <a:t>complimentary registration yourselves or transfer it to another couple</a:t>
            </a:r>
            <a:r>
              <a:rPr lang="en-US" b="0" dirty="0" smtClean="0"/>
              <a:t>.</a:t>
            </a:r>
          </a:p>
          <a:p>
            <a:pPr>
              <a:buNone/>
            </a:pPr>
            <a:r>
              <a:rPr lang="en-US" b="0" dirty="0" smtClean="0"/>
              <a:t>Focus on value not cost.  Help marriages</a:t>
            </a:r>
            <a:r>
              <a:rPr lang="en-US" b="0" baseline="0" dirty="0" smtClean="0"/>
              <a:t> share biblical truths, etc. It does offer a monetary savings.</a:t>
            </a:r>
          </a:p>
          <a:p>
            <a:pPr>
              <a:buNone/>
            </a:pPr>
            <a:r>
              <a:rPr lang="en-US" b="0" baseline="0" dirty="0" smtClean="0"/>
              <a:t> You can offer to the potential GC the savings and they earn a complimentary registration to use or give away.</a:t>
            </a:r>
          </a:p>
          <a:p>
            <a:pPr>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63EBB94C-6014-4FDE-A52F-0A45F4EC6601}" type="slidenum">
              <a:rPr lang="en-US" smtClean="0"/>
              <a:pPr/>
              <a:t>10</a:t>
            </a:fld>
            <a:endParaRPr lang="en-US"/>
          </a:p>
        </p:txBody>
      </p:sp>
    </p:spTree>
    <p:extLst>
      <p:ext uri="{BB962C8B-B14F-4D97-AF65-F5344CB8AC3E}">
        <p14:creationId xmlns:p14="http://schemas.microsoft.com/office/powerpoint/2010/main" val="3614870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pic>
        <p:nvPicPr>
          <p:cNvPr id="15"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152400" y="2495550"/>
            <a:ext cx="1371600" cy="2236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3578" y="2658130"/>
            <a:ext cx="6834422" cy="523220"/>
          </a:xfrm>
          <a:prstGeom prst="rect">
            <a:avLst/>
          </a:prstGeom>
          <a:noFill/>
        </p:spPr>
        <p:txBody>
          <a:bodyPr wrap="square" rtlCol="0">
            <a:spAutoFit/>
          </a:bodyPr>
          <a:lstStyle/>
          <a:p>
            <a:r>
              <a:rPr lang="en-US" sz="2800" spc="0" dirty="0" smtClean="0">
                <a:latin typeface="+mj-lt"/>
              </a:rPr>
              <a:t>DISCOVERING</a:t>
            </a:r>
            <a:r>
              <a:rPr lang="en-US" sz="2800" spc="0" baseline="0" dirty="0" smtClean="0">
                <a:latin typeface="+mj-lt"/>
              </a:rPr>
              <a:t> </a:t>
            </a:r>
            <a:r>
              <a:rPr lang="en-US" sz="2800" spc="0" dirty="0" smtClean="0">
                <a:latin typeface="+mj-lt"/>
              </a:rPr>
              <a:t>GROUP</a:t>
            </a:r>
            <a:r>
              <a:rPr lang="en-US" sz="2800" spc="0" baseline="0" dirty="0" smtClean="0">
                <a:latin typeface="+mj-lt"/>
              </a:rPr>
              <a:t> </a:t>
            </a:r>
            <a:r>
              <a:rPr lang="en-US" sz="2800" spc="0" dirty="0" smtClean="0">
                <a:latin typeface="+mj-lt"/>
              </a:rPr>
              <a:t>COORDINATORS</a:t>
            </a:r>
            <a:endParaRPr lang="en-US" sz="2800" spc="0" dirty="0">
              <a:latin typeface="+mj-lt"/>
            </a:endParaRPr>
          </a:p>
        </p:txBody>
      </p:sp>
      <p:sp>
        <p:nvSpPr>
          <p:cNvPr id="17" name="TextBox 16"/>
          <p:cNvSpPr txBox="1"/>
          <p:nvPr userDrawn="1"/>
        </p:nvSpPr>
        <p:spPr>
          <a:xfrm>
            <a:off x="73421" y="2996684"/>
            <a:ext cx="4574779" cy="369332"/>
          </a:xfrm>
          <a:prstGeom prst="rect">
            <a:avLst/>
          </a:prstGeom>
          <a:noFill/>
        </p:spPr>
        <p:txBody>
          <a:bodyPr wrap="none" rtlCol="0">
            <a:spAutoFit/>
          </a:bodyPr>
          <a:lstStyle/>
          <a:p>
            <a:r>
              <a:rPr lang="en-US" dirty="0" smtClean="0"/>
              <a:t>calling group coordinators to effective action</a:t>
            </a:r>
            <a:endParaRPr lang="en-US" dirty="0"/>
          </a:p>
        </p:txBody>
      </p:sp>
    </p:spTree>
    <p:extLst>
      <p:ext uri="{BB962C8B-B14F-4D97-AF65-F5344CB8AC3E}">
        <p14:creationId xmlns:p14="http://schemas.microsoft.com/office/powerpoint/2010/main" val="32788058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ary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7" name="Text Placeholder 9"/>
          <p:cNvSpPr>
            <a:spLocks noGrp="1"/>
          </p:cNvSpPr>
          <p:nvPr>
            <p:ph type="body" sz="quarter" idx="10" hasCustomPrompt="1"/>
          </p:nvPr>
        </p:nvSpPr>
        <p:spPr>
          <a:xfrm>
            <a:off x="-1" y="2571750"/>
            <a:ext cx="5603359" cy="685800"/>
          </a:xfrm>
        </p:spPr>
        <p:txBody>
          <a:bodyPr anchor="ctr">
            <a:normAutofit/>
          </a:bodyPr>
          <a:lstStyle>
            <a:lvl1pPr marL="0" indent="0" algn="r">
              <a:buNone/>
              <a:defRPr sz="3600" spc="300" baseline="0">
                <a:solidFill>
                  <a:schemeClr val="tx1"/>
                </a:solidFill>
                <a:latin typeface="+mn-lt"/>
              </a:defRPr>
            </a:lvl1pPr>
          </a:lstStyle>
          <a:p>
            <a:pPr lvl="0"/>
            <a:r>
              <a:rPr lang="en-US" dirty="0" smtClean="0"/>
              <a:t>INSERT SUBTITLE HERE</a:t>
            </a:r>
          </a:p>
        </p:txBody>
      </p:sp>
      <p:pic>
        <p:nvPicPr>
          <p:cNvPr id="10"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7558176" y="103993"/>
            <a:ext cx="1491678" cy="25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5418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0" y="0"/>
            <a:ext cx="9135880" cy="5143500"/>
          </a:xfrm>
          <a:prstGeom prst="rect">
            <a:avLst/>
          </a:prstGeom>
        </p:spPr>
      </p:pic>
      <p:sp>
        <p:nvSpPr>
          <p:cNvPr id="5" name="Text Placeholder 9"/>
          <p:cNvSpPr>
            <a:spLocks noGrp="1"/>
          </p:cNvSpPr>
          <p:nvPr>
            <p:ph type="body" sz="quarter" idx="10" hasCustomPrompt="1"/>
          </p:nvPr>
        </p:nvSpPr>
        <p:spPr>
          <a:xfrm>
            <a:off x="76200" y="326513"/>
            <a:ext cx="5638800" cy="533400"/>
          </a:xfrm>
        </p:spPr>
        <p:txBody>
          <a:bodyPr>
            <a:normAutofit/>
          </a:bodyPr>
          <a:lstStyle>
            <a:lvl1pPr marL="0" indent="0">
              <a:buNone/>
              <a:defRPr sz="2800" baseline="0">
                <a:solidFill>
                  <a:schemeClr val="tx1"/>
                </a:solidFill>
                <a:latin typeface="+mj-lt"/>
              </a:defRPr>
            </a:lvl1pPr>
          </a:lstStyle>
          <a:p>
            <a:pPr lvl="0"/>
            <a:r>
              <a:rPr lang="en-US" dirty="0" smtClean="0"/>
              <a:t>INSERT SLIDE TITLE HERE</a:t>
            </a:r>
            <a:endParaRPr lang="en-US" dirty="0"/>
          </a:p>
        </p:txBody>
      </p:sp>
      <p:pic>
        <p:nvPicPr>
          <p:cNvPr id="6" name="Picture 2" descr="E:\Training in a Box\FamilyLife Logo.png"/>
          <p:cNvPicPr>
            <a:picLocks noChangeAspect="1" noChangeArrowheads="1"/>
          </p:cNvPicPr>
          <p:nvPr userDrawn="1"/>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8095146" y="4927777"/>
            <a:ext cx="972654" cy="158573"/>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2"/>
          <p:cNvSpPr>
            <a:spLocks noGrp="1"/>
          </p:cNvSpPr>
          <p:nvPr>
            <p:ph type="body" sz="quarter" idx="11"/>
          </p:nvPr>
        </p:nvSpPr>
        <p:spPr>
          <a:xfrm>
            <a:off x="1781175" y="1504950"/>
            <a:ext cx="7134225" cy="3657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3130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0975"/>
            <a:ext cx="8458200" cy="7905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257301"/>
            <a:ext cx="8458200" cy="325636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4374339"/>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54" r:id="rId3"/>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zpaynrZZ1EA&amp;feature=youtu.b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0PDEHI5Fjg&amp;index=3&amp;list=PL5rKZSSJJqhNjlEe85wo3bA8mjfxifC-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youtu.be/7hna9LZHmh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983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GROUP PLAN HIGHLIGHTS</a:t>
            </a:r>
            <a:endParaRPr lang="en-US" dirty="0"/>
          </a:p>
        </p:txBody>
      </p:sp>
      <p:sp>
        <p:nvSpPr>
          <p:cNvPr id="3" name="Text Placeholder 2"/>
          <p:cNvSpPr>
            <a:spLocks noGrp="1"/>
          </p:cNvSpPr>
          <p:nvPr>
            <p:ph type="body" sz="quarter" idx="11"/>
          </p:nvPr>
        </p:nvSpPr>
        <p:spPr>
          <a:xfrm>
            <a:off x="1781175" y="1657350"/>
            <a:ext cx="7134225" cy="3505200"/>
          </a:xfrm>
        </p:spPr>
        <p:txBody>
          <a:bodyPr/>
          <a:lstStyle/>
          <a:p>
            <a:pPr marL="0" indent="0">
              <a:buNone/>
            </a:pPr>
            <a:r>
              <a:rPr lang="en-US" dirty="0" smtClean="0"/>
              <a:t>3 Major Benefits</a:t>
            </a:r>
          </a:p>
          <a:p>
            <a:pPr marL="514350" indent="-514350">
              <a:buClr>
                <a:schemeClr val="tx2"/>
              </a:buClr>
              <a:buSzPct val="100000"/>
              <a:buFont typeface="+mj-lt"/>
              <a:buAutoNum type="arabicPeriod"/>
            </a:pPr>
            <a:r>
              <a:rPr lang="en-US" dirty="0" smtClean="0"/>
              <a:t>Help and Hope!</a:t>
            </a:r>
          </a:p>
          <a:p>
            <a:pPr marL="514350" indent="-514350">
              <a:buClr>
                <a:schemeClr val="tx2"/>
              </a:buClr>
              <a:buSzPct val="100000"/>
              <a:buFont typeface="+mj-lt"/>
              <a:buAutoNum type="arabicPeriod"/>
            </a:pPr>
            <a:r>
              <a:rPr lang="en-US" dirty="0" smtClean="0"/>
              <a:t>Group Rate: $100 savings per couple</a:t>
            </a:r>
          </a:p>
          <a:p>
            <a:pPr marL="514350" indent="-514350">
              <a:buClr>
                <a:schemeClr val="tx2"/>
              </a:buClr>
              <a:buSzPct val="100000"/>
              <a:buFont typeface="+mj-lt"/>
              <a:buAutoNum type="arabicPeriod"/>
            </a:pPr>
            <a:r>
              <a:rPr lang="en-US" dirty="0" smtClean="0"/>
              <a:t>Free couple registration earned with every 5 paid couple registrations</a:t>
            </a:r>
            <a:endParaRPr lang="en-US" dirty="0"/>
          </a:p>
        </p:txBody>
      </p:sp>
    </p:spTree>
    <p:extLst>
      <p:ext uri="{BB962C8B-B14F-4D97-AF65-F5344CB8AC3E}">
        <p14:creationId xmlns:p14="http://schemas.microsoft.com/office/powerpoint/2010/main" val="1997101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2819400" cy="533400"/>
          </a:xfrm>
        </p:spPr>
        <p:txBody>
          <a:bodyPr/>
          <a:lstStyle/>
          <a:p>
            <a:r>
              <a:rPr lang="en-US" dirty="0" smtClean="0"/>
              <a:t>WORDS MATTER</a:t>
            </a:r>
            <a:endParaRPr lang="en-US" dirty="0"/>
          </a:p>
        </p:txBody>
      </p:sp>
      <p:sp>
        <p:nvSpPr>
          <p:cNvPr id="3" name="Text Placeholder 2"/>
          <p:cNvSpPr>
            <a:spLocks noGrp="1"/>
          </p:cNvSpPr>
          <p:nvPr>
            <p:ph type="body" sz="quarter" idx="11"/>
          </p:nvPr>
        </p:nvSpPr>
        <p:spPr>
          <a:xfrm>
            <a:off x="590550" y="1657350"/>
            <a:ext cx="7962900" cy="3505200"/>
          </a:xfrm>
        </p:spPr>
        <p:txBody>
          <a:bodyPr>
            <a:normAutofit/>
          </a:bodyPr>
          <a:lstStyle/>
          <a:p>
            <a:pPr marL="0" indent="0">
              <a:buNone/>
            </a:pPr>
            <a:r>
              <a:rPr lang="en-US" sz="2000" b="1" dirty="0" smtClean="0"/>
              <a:t>“Recruiting” </a:t>
            </a:r>
            <a:r>
              <a:rPr lang="en-US" sz="2000" dirty="0" smtClean="0"/>
              <a:t>is all about talking people into joining </a:t>
            </a:r>
            <a:r>
              <a:rPr lang="en-US" sz="2000" b="1" dirty="0" smtClean="0"/>
              <a:t>US</a:t>
            </a:r>
            <a:r>
              <a:rPr lang="en-US" sz="2000" dirty="0" smtClean="0"/>
              <a:t> in accomplishing </a:t>
            </a:r>
            <a:r>
              <a:rPr lang="en-US" sz="2000" b="1" dirty="0" smtClean="0"/>
              <a:t>OUR</a:t>
            </a:r>
            <a:r>
              <a:rPr lang="en-US" sz="2000" dirty="0" smtClean="0"/>
              <a:t> goals and plans</a:t>
            </a:r>
          </a:p>
          <a:p>
            <a:pPr marL="0" indent="0">
              <a:buNone/>
            </a:pPr>
            <a:endParaRPr lang="en-US" sz="400" dirty="0"/>
          </a:p>
          <a:p>
            <a:pPr marL="0" indent="0">
              <a:buNone/>
            </a:pPr>
            <a:r>
              <a:rPr lang="en-US" sz="2000" b="1" dirty="0" smtClean="0"/>
              <a:t>“Discovering” </a:t>
            </a:r>
            <a:r>
              <a:rPr lang="en-US" sz="2000" dirty="0" smtClean="0"/>
              <a:t>is helping others to realize and follow </a:t>
            </a:r>
            <a:r>
              <a:rPr lang="en-US" sz="2000" b="1" dirty="0" smtClean="0"/>
              <a:t>THEIR</a:t>
            </a:r>
            <a:r>
              <a:rPr lang="en-US" sz="2000" dirty="0" smtClean="0"/>
              <a:t> God-given calling, and fulfilling His plan for </a:t>
            </a:r>
            <a:r>
              <a:rPr lang="en-US" sz="2000" b="1" dirty="0" smtClean="0"/>
              <a:t>THEM</a:t>
            </a:r>
            <a:r>
              <a:rPr lang="en-US" sz="2000" dirty="0" smtClean="0"/>
              <a:t>.</a:t>
            </a:r>
            <a:endParaRPr lang="en-US" sz="2000" b="1" dirty="0"/>
          </a:p>
        </p:txBody>
      </p:sp>
      <p:graphicFrame>
        <p:nvGraphicFramePr>
          <p:cNvPr id="4" name="Table 3"/>
          <p:cNvGraphicFramePr>
            <a:graphicFrameLocks noGrp="1"/>
          </p:cNvGraphicFramePr>
          <p:nvPr>
            <p:extLst>
              <p:ext uri="{D42A27DB-BD31-4B8C-83A1-F6EECF244321}">
                <p14:modId xmlns:p14="http://schemas.microsoft.com/office/powerpoint/2010/main" val="921075623"/>
              </p:ext>
            </p:extLst>
          </p:nvPr>
        </p:nvGraphicFramePr>
        <p:xfrm>
          <a:off x="2095500" y="3166110"/>
          <a:ext cx="4953000" cy="176784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tblGrid>
              <a:tr h="309880">
                <a:tc>
                  <a:txBody>
                    <a:bodyPr/>
                    <a:lstStyle/>
                    <a:p>
                      <a:pPr algn="ctr"/>
                      <a:r>
                        <a:rPr lang="en-US" sz="1600" dirty="0" smtClean="0"/>
                        <a:t>Words</a:t>
                      </a:r>
                      <a:r>
                        <a:rPr lang="en-US" sz="1600" baseline="0" dirty="0" smtClean="0"/>
                        <a:t> to Use</a:t>
                      </a:r>
                      <a:endParaRPr lang="en-US" sz="1600" dirty="0"/>
                    </a:p>
                  </a:txBody>
                  <a:tcPr/>
                </a:tc>
                <a:tc>
                  <a:txBody>
                    <a:bodyPr/>
                    <a:lstStyle/>
                    <a:p>
                      <a:pPr algn="ctr"/>
                      <a:r>
                        <a:rPr lang="en-US" sz="1600" dirty="0" smtClean="0"/>
                        <a:t>Words</a:t>
                      </a:r>
                      <a:r>
                        <a:rPr lang="en-US" sz="1600" baseline="0" dirty="0" smtClean="0"/>
                        <a:t> to Avoid</a:t>
                      </a:r>
                      <a:endParaRPr lang="en-US" sz="1600" dirty="0"/>
                    </a:p>
                  </a:txBody>
                  <a:tcPr/>
                </a:tc>
                <a:extLst>
                  <a:ext uri="{0D108BD9-81ED-4DB2-BD59-A6C34878D82A}">
                    <a16:rowId xmlns:a16="http://schemas.microsoft.com/office/drawing/2014/main" val="10000"/>
                  </a:ext>
                </a:extLst>
              </a:tr>
              <a:tr h="370840">
                <a:tc>
                  <a:txBody>
                    <a:bodyPr/>
                    <a:lstStyle/>
                    <a:p>
                      <a:pPr algn="ctr"/>
                      <a:r>
                        <a:rPr lang="en-US" sz="1600" b="1" dirty="0" smtClean="0"/>
                        <a:t>Volunteer</a:t>
                      </a:r>
                    </a:p>
                    <a:p>
                      <a:pPr algn="ctr"/>
                      <a:r>
                        <a:rPr lang="en-US" sz="1600" b="1" dirty="0" smtClean="0"/>
                        <a:t>Invite</a:t>
                      </a:r>
                    </a:p>
                    <a:p>
                      <a:pPr algn="ctr"/>
                      <a:r>
                        <a:rPr lang="en-US" sz="1600" b="1" dirty="0" smtClean="0"/>
                        <a:t>Minister</a:t>
                      </a:r>
                    </a:p>
                    <a:p>
                      <a:pPr algn="ctr"/>
                      <a:r>
                        <a:rPr lang="en-US" sz="1600" b="1" dirty="0" smtClean="0"/>
                        <a:t>Help Your Friends</a:t>
                      </a:r>
                    </a:p>
                    <a:p>
                      <a:pPr algn="ctr"/>
                      <a:r>
                        <a:rPr lang="en-US" sz="1600" b="1" dirty="0" smtClean="0"/>
                        <a:t>Weekend to Remember</a:t>
                      </a:r>
                      <a:endParaRPr lang="en-US" sz="1600" b="1" dirty="0"/>
                    </a:p>
                  </a:txBody>
                  <a:tcPr/>
                </a:tc>
                <a:tc>
                  <a:txBody>
                    <a:bodyPr/>
                    <a:lstStyle/>
                    <a:p>
                      <a:pPr algn="ctr"/>
                      <a:r>
                        <a:rPr lang="en-US" sz="1600" b="1" dirty="0" smtClean="0"/>
                        <a:t>Advertise</a:t>
                      </a:r>
                    </a:p>
                    <a:p>
                      <a:pPr algn="ctr"/>
                      <a:r>
                        <a:rPr lang="en-US" sz="1600" b="1" dirty="0" smtClean="0"/>
                        <a:t>Promote</a:t>
                      </a:r>
                    </a:p>
                    <a:p>
                      <a:pPr algn="ctr"/>
                      <a:r>
                        <a:rPr lang="en-US" sz="1600" b="1" dirty="0" smtClean="0"/>
                        <a:t>Recruit</a:t>
                      </a:r>
                    </a:p>
                    <a:p>
                      <a:pPr algn="ctr"/>
                      <a:r>
                        <a:rPr lang="en-US" sz="1600" b="1" dirty="0" err="1" smtClean="0"/>
                        <a:t>FamilyLife</a:t>
                      </a:r>
                      <a:endParaRPr lang="en-US" sz="1600" b="1" dirty="0" smtClean="0"/>
                    </a:p>
                    <a:p>
                      <a:pPr algn="ctr"/>
                      <a:r>
                        <a:rPr lang="en-US" sz="1200" dirty="0" smtClean="0"/>
                        <a:t>(i.e. by itself;</a:t>
                      </a:r>
                      <a:r>
                        <a:rPr lang="en-US" sz="1200" baseline="0" dirty="0" smtClean="0"/>
                        <a:t> always use with Weekend to Remember)</a:t>
                      </a:r>
                      <a:endParaRPr lang="en-US" sz="12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3200400" y="438150"/>
            <a:ext cx="5257800" cy="646331"/>
          </a:xfrm>
          <a:prstGeom prst="rect">
            <a:avLst/>
          </a:prstGeom>
          <a:noFill/>
        </p:spPr>
        <p:txBody>
          <a:bodyPr wrap="square" rtlCol="0">
            <a:spAutoFit/>
          </a:bodyPr>
          <a:lstStyle/>
          <a:p>
            <a:pPr algn="r"/>
            <a:r>
              <a:rPr lang="en-US" i="1" dirty="0" smtClean="0">
                <a:solidFill>
                  <a:srgbClr val="000000"/>
                </a:solidFill>
                <a:latin typeface="+mj-lt"/>
              </a:rPr>
              <a:t>“DEATH and LIFE are in the power of the TONGUE.”</a:t>
            </a:r>
          </a:p>
          <a:p>
            <a:pPr algn="r"/>
            <a:r>
              <a:rPr lang="en-US" dirty="0" smtClean="0">
                <a:solidFill>
                  <a:srgbClr val="000000"/>
                </a:solidFill>
                <a:latin typeface="+mj-lt"/>
              </a:rPr>
              <a:t>Proverbs 18:21</a:t>
            </a:r>
            <a:endParaRPr lang="en-US" dirty="0">
              <a:solidFill>
                <a:srgbClr val="000000"/>
              </a:solidFill>
              <a:latin typeface="+mj-lt"/>
            </a:endParaRPr>
          </a:p>
        </p:txBody>
      </p:sp>
    </p:spTree>
    <p:extLst>
      <p:ext uri="{BB962C8B-B14F-4D97-AF65-F5344CB8AC3E}">
        <p14:creationId xmlns:p14="http://schemas.microsoft.com/office/powerpoint/2010/main" val="125717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WHY WE INVITE!</a:t>
            </a:r>
            <a:endParaRPr lang="en-US" dirty="0"/>
          </a:p>
        </p:txBody>
      </p:sp>
      <p:sp>
        <p:nvSpPr>
          <p:cNvPr id="4" name="Text Placeholder 2"/>
          <p:cNvSpPr>
            <a:spLocks noGrp="1"/>
          </p:cNvSpPr>
          <p:nvPr>
            <p:ph type="body" sz="quarter" idx="11"/>
          </p:nvPr>
        </p:nvSpPr>
        <p:spPr>
          <a:xfrm>
            <a:off x="590550" y="1657350"/>
            <a:ext cx="3981450" cy="3505200"/>
          </a:xfrm>
        </p:spPr>
        <p:txBody>
          <a:bodyPr>
            <a:normAutofit/>
          </a:bodyPr>
          <a:lstStyle/>
          <a:p>
            <a:pPr marL="0" indent="0" algn="ctr">
              <a:buNone/>
            </a:pPr>
            <a:r>
              <a:rPr lang="en-US" sz="2400" b="1" dirty="0" smtClean="0"/>
              <a:t>Last Year’s Impact</a:t>
            </a:r>
          </a:p>
          <a:p>
            <a:pPr marL="0" indent="0">
              <a:buNone/>
            </a:pPr>
            <a:r>
              <a:rPr lang="en-US" sz="2000" dirty="0" smtClean="0"/>
              <a:t>Attendance: </a:t>
            </a:r>
            <a:r>
              <a:rPr lang="en-US" sz="2000" b="1" dirty="0" smtClean="0"/>
              <a:t>&lt;insert # here&gt;</a:t>
            </a:r>
          </a:p>
          <a:p>
            <a:pPr marL="0" indent="0">
              <a:buNone/>
            </a:pPr>
            <a:r>
              <a:rPr lang="en-US" sz="2000" dirty="0" smtClean="0"/>
              <a:t>GC’s: </a:t>
            </a:r>
            <a:r>
              <a:rPr lang="en-US" sz="2000" b="1" dirty="0" smtClean="0"/>
              <a:t>&lt;insert # here&gt;</a:t>
            </a:r>
          </a:p>
          <a:p>
            <a:pPr marL="0" indent="0">
              <a:buNone/>
            </a:pPr>
            <a:r>
              <a:rPr lang="en-US" sz="2000" dirty="0" smtClean="0"/>
              <a:t>GC Registrations: </a:t>
            </a:r>
            <a:r>
              <a:rPr lang="en-US" sz="2000" b="1" dirty="0" smtClean="0"/>
              <a:t>&lt;insert # here&gt;</a:t>
            </a:r>
          </a:p>
          <a:p>
            <a:pPr marL="0" indent="0">
              <a:buNone/>
            </a:pPr>
            <a:r>
              <a:rPr lang="en-US" sz="2000" dirty="0" smtClean="0"/>
              <a:t>Salvations: </a:t>
            </a:r>
            <a:r>
              <a:rPr lang="en-US" sz="2000" b="1" dirty="0" smtClean="0"/>
              <a:t>&lt;insert # here&gt;</a:t>
            </a:r>
            <a:endParaRPr lang="en-US" sz="2000" b="1" dirty="0"/>
          </a:p>
        </p:txBody>
      </p:sp>
      <p:sp>
        <p:nvSpPr>
          <p:cNvPr id="5" name="Text Placeholder 2"/>
          <p:cNvSpPr txBox="1">
            <a:spLocks/>
          </p:cNvSpPr>
          <p:nvPr/>
        </p:nvSpPr>
        <p:spPr>
          <a:xfrm>
            <a:off x="4724400" y="1638300"/>
            <a:ext cx="3981450"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t>Testimony</a:t>
            </a:r>
          </a:p>
          <a:p>
            <a:pPr marL="0" indent="0" algn="ctr">
              <a:buFont typeface="Arial" panose="020B0604020202020204" pitchFamily="34" charset="0"/>
              <a:buNone/>
            </a:pPr>
            <a:r>
              <a:rPr lang="en-US" sz="2000" dirty="0" smtClean="0"/>
              <a:t>&lt;insert testimony here&gt;</a:t>
            </a:r>
            <a:endParaRPr lang="en-US" sz="2000" dirty="0"/>
          </a:p>
        </p:txBody>
      </p:sp>
    </p:spTree>
    <p:extLst>
      <p:ext uri="{BB962C8B-B14F-4D97-AF65-F5344CB8AC3E}">
        <p14:creationId xmlns:p14="http://schemas.microsoft.com/office/powerpoint/2010/main" val="777695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6172200" cy="533400"/>
          </a:xfrm>
        </p:spPr>
        <p:txBody>
          <a:bodyPr>
            <a:normAutofit/>
          </a:bodyPr>
          <a:lstStyle/>
          <a:p>
            <a:r>
              <a:rPr lang="en-US" dirty="0" smtClean="0"/>
              <a:t>WHAT ARE WE ASKING OF YOU? </a:t>
            </a:r>
            <a:r>
              <a:rPr lang="en-US" sz="2400" dirty="0" smtClean="0"/>
              <a:t>(team)</a:t>
            </a:r>
            <a:endParaRPr lang="en-US" sz="2400" dirty="0"/>
          </a:p>
        </p:txBody>
      </p:sp>
      <p:sp>
        <p:nvSpPr>
          <p:cNvPr id="4" name="Text Placeholder 2"/>
          <p:cNvSpPr>
            <a:spLocks noGrp="1"/>
          </p:cNvSpPr>
          <p:nvPr>
            <p:ph type="body" sz="quarter" idx="11"/>
          </p:nvPr>
        </p:nvSpPr>
        <p:spPr>
          <a:xfrm>
            <a:off x="590550" y="1657350"/>
            <a:ext cx="7962900" cy="3505200"/>
          </a:xfrm>
        </p:spPr>
        <p:txBody>
          <a:bodyPr>
            <a:noAutofit/>
          </a:bodyPr>
          <a:lstStyle/>
          <a:p>
            <a:pPr marL="0" indent="0">
              <a:buNone/>
            </a:pPr>
            <a:r>
              <a:rPr lang="en-US" sz="2600" dirty="0" smtClean="0">
                <a:latin typeface="+mj-lt"/>
              </a:rPr>
              <a:t>Call and Invite people to invite others to WTR</a:t>
            </a:r>
          </a:p>
          <a:p>
            <a:pPr>
              <a:buClr>
                <a:schemeClr val="tx2"/>
              </a:buClr>
            </a:pPr>
            <a:r>
              <a:rPr lang="en-US" sz="2600" dirty="0" smtClean="0"/>
              <a:t>Discover as many GC’s as possible (</a:t>
            </a:r>
            <a:r>
              <a:rPr lang="en-US" sz="2600" b="1" dirty="0" smtClean="0"/>
              <a:t>&lt;insert team goal here&gt;</a:t>
            </a:r>
            <a:r>
              <a:rPr lang="en-US" sz="2600" dirty="0" smtClean="0"/>
              <a:t>)</a:t>
            </a:r>
          </a:p>
          <a:p>
            <a:pPr>
              <a:buClr>
                <a:schemeClr val="tx2"/>
              </a:buClr>
            </a:pPr>
            <a:r>
              <a:rPr lang="en-US" sz="2600" dirty="0" smtClean="0"/>
              <a:t>Attempt </a:t>
            </a:r>
            <a:r>
              <a:rPr lang="en-US" sz="2600" b="1" dirty="0" smtClean="0"/>
              <a:t>&lt;insert # here&gt; </a:t>
            </a:r>
            <a:r>
              <a:rPr lang="en-US" sz="2600" dirty="0" smtClean="0"/>
              <a:t>conversations per week</a:t>
            </a:r>
          </a:p>
          <a:p>
            <a:pPr>
              <a:buClr>
                <a:schemeClr val="tx2"/>
              </a:buClr>
            </a:pPr>
            <a:r>
              <a:rPr lang="en-US" sz="2600" dirty="0" smtClean="0"/>
              <a:t>Due date </a:t>
            </a:r>
            <a:r>
              <a:rPr lang="en-US" sz="2600" b="1" dirty="0" smtClean="0"/>
              <a:t>&lt;insert due date here&gt;</a:t>
            </a:r>
            <a:endParaRPr lang="en-US" sz="2600" dirty="0" smtClean="0"/>
          </a:p>
          <a:p>
            <a:pPr>
              <a:buClr>
                <a:schemeClr val="tx2"/>
              </a:buClr>
            </a:pPr>
            <a:r>
              <a:rPr lang="en-US" sz="2600" dirty="0" smtClean="0"/>
              <a:t>Pray! Pray! Pray!</a:t>
            </a:r>
            <a:endParaRPr lang="en-US" sz="2600" dirty="0"/>
          </a:p>
        </p:txBody>
      </p:sp>
    </p:spTree>
    <p:extLst>
      <p:ext uri="{BB962C8B-B14F-4D97-AF65-F5344CB8AC3E}">
        <p14:creationId xmlns:p14="http://schemas.microsoft.com/office/powerpoint/2010/main" val="24907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6553200" cy="533400"/>
          </a:xfrm>
        </p:spPr>
        <p:txBody>
          <a:bodyPr>
            <a:normAutofit/>
          </a:bodyPr>
          <a:lstStyle/>
          <a:p>
            <a:r>
              <a:rPr lang="en-US" dirty="0" smtClean="0"/>
              <a:t>WHAT ARE WE NOT ASKING YOU TO DO?</a:t>
            </a:r>
            <a:endParaRPr lang="en-US" dirty="0"/>
          </a:p>
        </p:txBody>
      </p:sp>
      <p:sp>
        <p:nvSpPr>
          <p:cNvPr id="5" name="Text Placeholder 2"/>
          <p:cNvSpPr>
            <a:spLocks noGrp="1"/>
          </p:cNvSpPr>
          <p:nvPr>
            <p:ph type="body" sz="quarter" idx="11"/>
          </p:nvPr>
        </p:nvSpPr>
        <p:spPr>
          <a:xfrm>
            <a:off x="590550" y="1657350"/>
            <a:ext cx="7962900" cy="3505200"/>
          </a:xfrm>
        </p:spPr>
        <p:txBody>
          <a:bodyPr>
            <a:normAutofit/>
          </a:bodyPr>
          <a:lstStyle/>
          <a:p>
            <a:pPr marL="0" indent="0" algn="ctr">
              <a:buNone/>
            </a:pPr>
            <a:endParaRPr lang="en-US" sz="2800" dirty="0" smtClean="0">
              <a:latin typeface="+mj-lt"/>
            </a:endParaRPr>
          </a:p>
          <a:p>
            <a:pPr marL="0" indent="0" algn="ctr">
              <a:buNone/>
            </a:pPr>
            <a:r>
              <a:rPr lang="en-US" dirty="0" smtClean="0">
                <a:latin typeface="+mj-lt"/>
              </a:rPr>
              <a:t>Telemarketing</a:t>
            </a:r>
            <a:r>
              <a:rPr lang="en-US" sz="2800" dirty="0" smtClean="0"/>
              <a:t> (this is about building relationships</a:t>
            </a:r>
            <a:r>
              <a:rPr lang="en-US" dirty="0" smtClean="0"/>
              <a:t>)</a:t>
            </a:r>
          </a:p>
          <a:p>
            <a:pPr marL="0" indent="0" algn="ctr">
              <a:buNone/>
            </a:pPr>
            <a:endParaRPr lang="en-US" sz="2000" dirty="0"/>
          </a:p>
          <a:p>
            <a:pPr marL="0" indent="0" algn="ctr">
              <a:buNone/>
            </a:pPr>
            <a:r>
              <a:rPr lang="en-US" dirty="0" smtClean="0">
                <a:latin typeface="+mj-lt"/>
              </a:rPr>
              <a:t>Guilt </a:t>
            </a:r>
            <a:r>
              <a:rPr lang="en-US" dirty="0" smtClean="0"/>
              <a:t>or</a:t>
            </a:r>
            <a:r>
              <a:rPr lang="en-US" dirty="0" smtClean="0">
                <a:latin typeface="+mj-lt"/>
              </a:rPr>
              <a:t> Manipulate </a:t>
            </a:r>
            <a:r>
              <a:rPr lang="en-US" dirty="0" smtClean="0"/>
              <a:t>people into volunteering</a:t>
            </a:r>
            <a:endParaRPr lang="en-US" dirty="0"/>
          </a:p>
        </p:txBody>
      </p:sp>
    </p:spTree>
    <p:extLst>
      <p:ext uri="{BB962C8B-B14F-4D97-AF65-F5344CB8AC3E}">
        <p14:creationId xmlns:p14="http://schemas.microsoft.com/office/powerpoint/2010/main" val="323824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ELEMENTS OF A GC CONVERSATION</a:t>
            </a:r>
            <a:endParaRPr lang="en-US" dirty="0"/>
          </a:p>
        </p:txBody>
      </p:sp>
      <p:sp>
        <p:nvSpPr>
          <p:cNvPr id="4" name="Text Placeholder 2"/>
          <p:cNvSpPr>
            <a:spLocks noGrp="1"/>
          </p:cNvSpPr>
          <p:nvPr>
            <p:ph type="body" sz="quarter" idx="11"/>
          </p:nvPr>
        </p:nvSpPr>
        <p:spPr>
          <a:xfrm>
            <a:off x="1019175" y="1657350"/>
            <a:ext cx="7105650" cy="3505200"/>
          </a:xfrm>
        </p:spPr>
        <p:txBody>
          <a:bodyPr>
            <a:noAutofit/>
          </a:bodyPr>
          <a:lstStyle/>
          <a:p>
            <a:pPr marL="457200" indent="-457200">
              <a:spcBef>
                <a:spcPts val="500"/>
              </a:spcBef>
              <a:buClr>
                <a:schemeClr val="tx2"/>
              </a:buClr>
              <a:buFont typeface="+mj-lt"/>
              <a:buAutoNum type="arabicPeriod"/>
            </a:pPr>
            <a:r>
              <a:rPr lang="en-US" sz="3600" dirty="0" smtClean="0"/>
              <a:t>Introduction &amp; Ask Permission</a:t>
            </a:r>
          </a:p>
          <a:p>
            <a:pPr marL="457200" indent="-457200">
              <a:spcBef>
                <a:spcPts val="500"/>
              </a:spcBef>
              <a:buClr>
                <a:schemeClr val="tx2"/>
              </a:buClr>
              <a:buFont typeface="+mj-lt"/>
              <a:buAutoNum type="arabicPeriod"/>
            </a:pPr>
            <a:r>
              <a:rPr lang="en-US" sz="3600" dirty="0" smtClean="0"/>
              <a:t>Share Your Story</a:t>
            </a:r>
          </a:p>
          <a:p>
            <a:pPr marL="457200" indent="-457200">
              <a:spcBef>
                <a:spcPts val="500"/>
              </a:spcBef>
              <a:buClr>
                <a:schemeClr val="tx2"/>
              </a:buClr>
              <a:buFont typeface="+mj-lt"/>
              <a:buAutoNum type="arabicPeriod"/>
            </a:pPr>
            <a:r>
              <a:rPr lang="en-US" sz="3600" dirty="0" smtClean="0"/>
              <a:t>Hear Their Story</a:t>
            </a:r>
          </a:p>
          <a:p>
            <a:pPr marL="457200" indent="-457200">
              <a:spcBef>
                <a:spcPts val="500"/>
              </a:spcBef>
              <a:buClr>
                <a:schemeClr val="tx2"/>
              </a:buClr>
              <a:buFont typeface="+mj-lt"/>
              <a:buAutoNum type="arabicPeriod"/>
            </a:pPr>
            <a:r>
              <a:rPr lang="en-US" sz="3600" dirty="0" smtClean="0"/>
              <a:t>Connect to the Need Around Them</a:t>
            </a:r>
          </a:p>
          <a:p>
            <a:pPr marL="457200" indent="-457200">
              <a:spcBef>
                <a:spcPts val="500"/>
              </a:spcBef>
              <a:buClr>
                <a:schemeClr val="tx2"/>
              </a:buClr>
              <a:buFont typeface="+mj-lt"/>
              <a:buAutoNum type="arabicPeriod"/>
            </a:pPr>
            <a:r>
              <a:rPr lang="en-US" sz="3600" dirty="0" smtClean="0"/>
              <a:t>ASK</a:t>
            </a:r>
          </a:p>
        </p:txBody>
      </p:sp>
    </p:spTree>
    <p:extLst>
      <p:ext uri="{BB962C8B-B14F-4D97-AF65-F5344CB8AC3E}">
        <p14:creationId xmlns:p14="http://schemas.microsoft.com/office/powerpoint/2010/main" val="699077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MODIFY &amp; PRACTICE SCRIPT</a:t>
            </a:r>
            <a:endParaRPr lang="en-US" dirty="0"/>
          </a:p>
        </p:txBody>
      </p:sp>
      <p:sp>
        <p:nvSpPr>
          <p:cNvPr id="4" name="Text Placeholder 2"/>
          <p:cNvSpPr>
            <a:spLocks noGrp="1"/>
          </p:cNvSpPr>
          <p:nvPr>
            <p:ph type="body" sz="quarter" idx="11"/>
          </p:nvPr>
        </p:nvSpPr>
        <p:spPr>
          <a:xfrm>
            <a:off x="1019175" y="1657350"/>
            <a:ext cx="7105650" cy="3505200"/>
          </a:xfrm>
        </p:spPr>
        <p:txBody>
          <a:bodyPr>
            <a:noAutofit/>
          </a:bodyPr>
          <a:lstStyle/>
          <a:p>
            <a:pPr marL="457200" indent="-457200">
              <a:spcBef>
                <a:spcPts val="300"/>
              </a:spcBef>
              <a:buClr>
                <a:schemeClr val="tx2"/>
              </a:buClr>
              <a:buFont typeface="+mj-lt"/>
              <a:buAutoNum type="arabicPeriod"/>
            </a:pPr>
            <a:r>
              <a:rPr lang="en-US" sz="2400" dirty="0" smtClean="0"/>
              <a:t>Use script: </a:t>
            </a:r>
            <a:r>
              <a:rPr lang="en-US" sz="2000" dirty="0" smtClean="0">
                <a:latin typeface="+mj-lt"/>
              </a:rPr>
              <a:t>“Sample Script for New Group Coordinator”</a:t>
            </a:r>
          </a:p>
          <a:p>
            <a:pPr marL="457200" indent="-457200">
              <a:spcBef>
                <a:spcPts val="300"/>
              </a:spcBef>
              <a:buClr>
                <a:schemeClr val="tx2"/>
              </a:buClr>
              <a:buFont typeface="+mj-lt"/>
              <a:buAutoNum type="arabicPeriod"/>
            </a:pPr>
            <a:r>
              <a:rPr lang="en-US" sz="2400" dirty="0" smtClean="0"/>
              <a:t>Modify it to make it your own</a:t>
            </a:r>
          </a:p>
          <a:p>
            <a:pPr marL="857250" lvl="1" indent="-457200">
              <a:spcBef>
                <a:spcPts val="300"/>
              </a:spcBef>
              <a:buClr>
                <a:schemeClr val="tx2"/>
              </a:buClr>
            </a:pPr>
            <a:r>
              <a:rPr lang="en-US" sz="2000" dirty="0" smtClean="0"/>
              <a:t>However don’t change key ideas</a:t>
            </a:r>
          </a:p>
          <a:p>
            <a:pPr marL="457200" indent="-457200">
              <a:spcBef>
                <a:spcPts val="300"/>
              </a:spcBef>
              <a:buClr>
                <a:schemeClr val="tx2"/>
              </a:buClr>
              <a:buFont typeface="+mj-lt"/>
              <a:buAutoNum type="arabicPeriod"/>
            </a:pPr>
            <a:r>
              <a:rPr lang="en-US" sz="2400" dirty="0" smtClean="0"/>
              <a:t>Find a partner and role play</a:t>
            </a:r>
          </a:p>
          <a:p>
            <a:pPr marL="857250" lvl="1" indent="-457200">
              <a:spcBef>
                <a:spcPts val="300"/>
              </a:spcBef>
              <a:buClr>
                <a:schemeClr val="tx2"/>
              </a:buClr>
            </a:pPr>
            <a:r>
              <a:rPr lang="en-US" sz="2000" dirty="0" smtClean="0"/>
              <a:t>Take turns receiving the call</a:t>
            </a:r>
          </a:p>
          <a:p>
            <a:pPr marL="857250" lvl="1" indent="-457200">
              <a:spcBef>
                <a:spcPts val="300"/>
              </a:spcBef>
              <a:buClr>
                <a:schemeClr val="tx2"/>
              </a:buClr>
            </a:pPr>
            <a:r>
              <a:rPr lang="en-US" sz="2000" dirty="0" smtClean="0"/>
              <a:t>This may feel mechanical or awkward. That is okay!</a:t>
            </a:r>
          </a:p>
          <a:p>
            <a:pPr marL="457200" indent="-457200">
              <a:spcBef>
                <a:spcPts val="300"/>
              </a:spcBef>
              <a:buClr>
                <a:schemeClr val="tx2"/>
              </a:buClr>
              <a:buFont typeface="+mj-lt"/>
              <a:buAutoNum type="arabicPeriod"/>
            </a:pPr>
            <a:r>
              <a:rPr lang="en-US" sz="2400" dirty="0" smtClean="0"/>
              <a:t>When both partners have shared, change partners and practice it again</a:t>
            </a:r>
          </a:p>
          <a:p>
            <a:pPr marL="857250" lvl="1" indent="-457200">
              <a:spcBef>
                <a:spcPts val="300"/>
              </a:spcBef>
              <a:buClr>
                <a:schemeClr val="tx2"/>
              </a:buClr>
            </a:pPr>
            <a:r>
              <a:rPr lang="en-US" sz="2000" dirty="0" smtClean="0"/>
              <a:t>Practice at least 3 times or as time allows</a:t>
            </a:r>
          </a:p>
        </p:txBody>
      </p:sp>
    </p:spTree>
    <p:extLst>
      <p:ext uri="{BB962C8B-B14F-4D97-AF65-F5344CB8AC3E}">
        <p14:creationId xmlns:p14="http://schemas.microsoft.com/office/powerpoint/2010/main" val="582631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LEAVING AN EFFECTIVE MESSAGE</a:t>
            </a:r>
            <a:endParaRPr lang="en-US" dirty="0"/>
          </a:p>
        </p:txBody>
      </p:sp>
      <p:sp>
        <p:nvSpPr>
          <p:cNvPr id="4" name="Text Placeholder 2"/>
          <p:cNvSpPr>
            <a:spLocks noGrp="1"/>
          </p:cNvSpPr>
          <p:nvPr>
            <p:ph type="body" sz="quarter" idx="11"/>
          </p:nvPr>
        </p:nvSpPr>
        <p:spPr>
          <a:xfrm>
            <a:off x="1019175" y="1657350"/>
            <a:ext cx="6829425" cy="3505200"/>
          </a:xfrm>
        </p:spPr>
        <p:txBody>
          <a:bodyPr>
            <a:noAutofit/>
          </a:bodyPr>
          <a:lstStyle/>
          <a:p>
            <a:pPr marL="457200" indent="-457200">
              <a:spcBef>
                <a:spcPts val="500"/>
              </a:spcBef>
              <a:buClr>
                <a:schemeClr val="tx2"/>
              </a:buClr>
              <a:buFont typeface="+mj-lt"/>
              <a:buAutoNum type="arabicPeriod"/>
            </a:pPr>
            <a:r>
              <a:rPr lang="en-US" sz="3600" dirty="0" smtClean="0"/>
              <a:t>Review </a:t>
            </a:r>
            <a:r>
              <a:rPr lang="en-US" sz="3600" dirty="0" smtClean="0">
                <a:latin typeface="+mj-lt"/>
              </a:rPr>
              <a:t>“Leaving Message Script”</a:t>
            </a:r>
          </a:p>
          <a:p>
            <a:pPr marL="457200" indent="-457200">
              <a:spcBef>
                <a:spcPts val="500"/>
              </a:spcBef>
              <a:buClr>
                <a:schemeClr val="tx2"/>
              </a:buClr>
              <a:buFont typeface="+mj-lt"/>
              <a:buAutoNum type="arabicPeriod"/>
            </a:pPr>
            <a:r>
              <a:rPr lang="en-US" sz="3600" dirty="0" smtClean="0"/>
              <a:t>Rehearse with a partner</a:t>
            </a:r>
          </a:p>
          <a:p>
            <a:pPr marL="457200" indent="-457200">
              <a:spcBef>
                <a:spcPts val="500"/>
              </a:spcBef>
              <a:buClr>
                <a:schemeClr val="tx2"/>
              </a:buClr>
              <a:buFont typeface="+mj-lt"/>
              <a:buAutoNum type="arabicPeriod"/>
            </a:pPr>
            <a:r>
              <a:rPr lang="en-US" sz="3600" dirty="0" smtClean="0"/>
              <a:t>Receive partner feedback</a:t>
            </a:r>
          </a:p>
        </p:txBody>
      </p:sp>
    </p:spTree>
    <p:extLst>
      <p:ext uri="{BB962C8B-B14F-4D97-AF65-F5344CB8AC3E}">
        <p14:creationId xmlns:p14="http://schemas.microsoft.com/office/powerpoint/2010/main" val="1691812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6781800" cy="533400"/>
          </a:xfrm>
        </p:spPr>
        <p:txBody>
          <a:bodyPr>
            <a:normAutofit fontScale="92500"/>
          </a:bodyPr>
          <a:lstStyle/>
          <a:p>
            <a:r>
              <a:rPr lang="en-US" dirty="0" smtClean="0"/>
              <a:t>APPLYING MATTHEW 7:7 TO OUR INVITATIONS</a:t>
            </a:r>
            <a:endParaRPr lang="en-US" dirty="0"/>
          </a:p>
        </p:txBody>
      </p:sp>
      <p:sp>
        <p:nvSpPr>
          <p:cNvPr id="4" name="Text Placeholder 2"/>
          <p:cNvSpPr>
            <a:spLocks noGrp="1"/>
          </p:cNvSpPr>
          <p:nvPr>
            <p:ph type="body" sz="quarter" idx="11"/>
          </p:nvPr>
        </p:nvSpPr>
        <p:spPr>
          <a:xfrm>
            <a:off x="762000" y="1504950"/>
            <a:ext cx="7772399" cy="2209800"/>
          </a:xfrm>
        </p:spPr>
        <p:txBody>
          <a:bodyPr>
            <a:noAutofit/>
          </a:bodyPr>
          <a:lstStyle/>
          <a:p>
            <a:pPr marL="0" indent="0" algn="ctr">
              <a:spcBef>
                <a:spcPts val="500"/>
              </a:spcBef>
              <a:buClr>
                <a:schemeClr val="tx2"/>
              </a:buClr>
              <a:buNone/>
            </a:pPr>
            <a:r>
              <a:rPr lang="en-US" sz="3600" dirty="0" smtClean="0">
                <a:latin typeface="+mj-lt"/>
              </a:rPr>
              <a:t>Call </a:t>
            </a:r>
            <a:r>
              <a:rPr lang="en-US" sz="3600" i="1" u="sng" dirty="0" smtClean="0">
                <a:latin typeface="+mj-lt"/>
              </a:rPr>
              <a:t>&amp;</a:t>
            </a:r>
            <a:r>
              <a:rPr lang="en-US" sz="3600" dirty="0" smtClean="0">
                <a:latin typeface="+mj-lt"/>
              </a:rPr>
              <a:t> Seek </a:t>
            </a:r>
            <a:r>
              <a:rPr lang="en-US" sz="3600" i="1" u="sng" dirty="0" smtClean="0">
                <a:latin typeface="+mj-lt"/>
              </a:rPr>
              <a:t>&amp;</a:t>
            </a:r>
            <a:r>
              <a:rPr lang="en-US" sz="3600" dirty="0" smtClean="0">
                <a:latin typeface="+mj-lt"/>
              </a:rPr>
              <a:t> Knock</a:t>
            </a:r>
            <a:endParaRPr lang="en-US" sz="3600" dirty="0" smtClean="0">
              <a:latin typeface="+mj-lt"/>
            </a:endParaRPr>
          </a:p>
        </p:txBody>
      </p:sp>
      <p:grpSp>
        <p:nvGrpSpPr>
          <p:cNvPr id="5" name="Group 4"/>
          <p:cNvGrpSpPr/>
          <p:nvPr/>
        </p:nvGrpSpPr>
        <p:grpSpPr>
          <a:xfrm>
            <a:off x="876300" y="2495550"/>
            <a:ext cx="7391400" cy="1143000"/>
            <a:chOff x="228600" y="3638550"/>
            <a:chExt cx="7391400" cy="1143000"/>
          </a:xfrm>
        </p:grpSpPr>
        <p:sp>
          <p:nvSpPr>
            <p:cNvPr id="6" name="Rounded Rectangle 5"/>
            <p:cNvSpPr/>
            <p:nvPr/>
          </p:nvSpPr>
          <p:spPr>
            <a:xfrm>
              <a:off x="6019800" y="3638550"/>
              <a:ext cx="1600200" cy="1143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ONE “ATTEMPT”</a:t>
              </a:r>
              <a:endParaRPr lang="en-US" sz="1400" b="1" dirty="0">
                <a:latin typeface="+mj-lt"/>
              </a:endParaRPr>
            </a:p>
          </p:txBody>
        </p:sp>
        <p:sp>
          <p:nvSpPr>
            <p:cNvPr id="7" name="Rectangle 6"/>
            <p:cNvSpPr/>
            <p:nvPr/>
          </p:nvSpPr>
          <p:spPr>
            <a:xfrm>
              <a:off x="55626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42481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1752600" y="4019550"/>
              <a:ext cx="304800" cy="304800"/>
            </a:xfrm>
            <a:prstGeom prst="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Phone conversation or LM for</a:t>
              </a:r>
            </a:p>
            <a:p>
              <a:pPr algn="ctr"/>
              <a:r>
                <a:rPr lang="en-US" sz="1400" b="1" dirty="0" smtClean="0">
                  <a:latin typeface="+mj-lt"/>
                </a:rPr>
                <a:t>every #</a:t>
              </a:r>
              <a:endParaRPr lang="en-US" sz="1400" b="1" dirty="0">
                <a:latin typeface="+mj-lt"/>
              </a:endParaRPr>
            </a:p>
          </p:txBody>
        </p:sp>
        <p:sp>
          <p:nvSpPr>
            <p:cNvPr id="11" name="Rounded Rectangle 10"/>
            <p:cNvSpPr/>
            <p:nvPr/>
          </p:nvSpPr>
          <p:spPr>
            <a:xfrm>
              <a:off x="2133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TEXT</a:t>
              </a:r>
            </a:p>
            <a:p>
              <a:pPr algn="ctr"/>
              <a:r>
                <a:rPr lang="en-US" sz="1400" b="1" dirty="0" smtClean="0">
                  <a:latin typeface="+mj-lt"/>
                </a:rPr>
                <a:t>every phone # you have</a:t>
              </a:r>
              <a:endParaRPr lang="en-US" sz="1400" b="1" dirty="0">
                <a:latin typeface="+mj-lt"/>
              </a:endParaRPr>
            </a:p>
          </p:txBody>
        </p:sp>
        <p:sp>
          <p:nvSpPr>
            <p:cNvPr id="12" name="Cross 11"/>
            <p:cNvSpPr/>
            <p:nvPr/>
          </p:nvSpPr>
          <p:spPr>
            <a:xfrm>
              <a:off x="3657600" y="4019550"/>
              <a:ext cx="304800" cy="304800"/>
            </a:xfrm>
            <a:prstGeom prst="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038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EMAIL</a:t>
              </a:r>
            </a:p>
            <a:p>
              <a:pPr algn="ctr"/>
              <a:r>
                <a:rPr lang="en-US" sz="1400" b="1" dirty="0" smtClean="0">
                  <a:latin typeface="+mj-lt"/>
                </a:rPr>
                <a:t>every email address </a:t>
              </a:r>
            </a:p>
            <a:p>
              <a:pPr algn="ctr"/>
              <a:r>
                <a:rPr lang="en-US" sz="1400" b="1" dirty="0" smtClean="0">
                  <a:latin typeface="+mj-lt"/>
                </a:rPr>
                <a:t>you have</a:t>
              </a:r>
              <a:endParaRPr lang="en-US" sz="1400" b="1" dirty="0">
                <a:latin typeface="+mj-lt"/>
              </a:endParaRPr>
            </a:p>
          </p:txBody>
        </p:sp>
      </p:grpSp>
    </p:spTree>
    <p:extLst>
      <p:ext uri="{BB962C8B-B14F-4D97-AF65-F5344CB8AC3E}">
        <p14:creationId xmlns:p14="http://schemas.microsoft.com/office/powerpoint/2010/main" val="1851012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6781800" cy="533400"/>
          </a:xfrm>
        </p:spPr>
        <p:txBody>
          <a:bodyPr>
            <a:normAutofit fontScale="92500"/>
          </a:bodyPr>
          <a:lstStyle/>
          <a:p>
            <a:r>
              <a:rPr lang="en-US" dirty="0" smtClean="0"/>
              <a:t>APPLYING MATTHEW 7:7 TO OUR INVITATIONS</a:t>
            </a:r>
            <a:endParaRPr lang="en-US" dirty="0"/>
          </a:p>
        </p:txBody>
      </p:sp>
      <p:sp>
        <p:nvSpPr>
          <p:cNvPr id="4" name="Text Placeholder 2"/>
          <p:cNvSpPr>
            <a:spLocks noGrp="1"/>
          </p:cNvSpPr>
          <p:nvPr>
            <p:ph type="body" sz="quarter" idx="11"/>
          </p:nvPr>
        </p:nvSpPr>
        <p:spPr>
          <a:xfrm>
            <a:off x="762000" y="1504950"/>
            <a:ext cx="7772399" cy="2209800"/>
          </a:xfrm>
        </p:spPr>
        <p:txBody>
          <a:bodyPr>
            <a:noAutofit/>
          </a:bodyPr>
          <a:lstStyle/>
          <a:p>
            <a:pPr marL="0" indent="0" algn="ctr">
              <a:spcBef>
                <a:spcPts val="500"/>
              </a:spcBef>
              <a:buClr>
                <a:schemeClr val="tx2"/>
              </a:buClr>
              <a:buNone/>
            </a:pPr>
            <a:r>
              <a:rPr lang="en-US" sz="3600" dirty="0" smtClean="0">
                <a:latin typeface="+mj-lt"/>
              </a:rPr>
              <a:t>Call </a:t>
            </a:r>
            <a:r>
              <a:rPr lang="en-US" sz="3600" i="1" u="sng" dirty="0" smtClean="0">
                <a:latin typeface="+mj-lt"/>
              </a:rPr>
              <a:t>&amp;</a:t>
            </a:r>
            <a:r>
              <a:rPr lang="en-US" sz="3600" dirty="0" smtClean="0">
                <a:latin typeface="+mj-lt"/>
              </a:rPr>
              <a:t> Seek </a:t>
            </a:r>
            <a:r>
              <a:rPr lang="en-US" sz="3600" i="1" u="sng" dirty="0" smtClean="0">
                <a:latin typeface="+mj-lt"/>
              </a:rPr>
              <a:t>&amp;</a:t>
            </a:r>
            <a:r>
              <a:rPr lang="en-US" sz="3600" dirty="0" smtClean="0">
                <a:latin typeface="+mj-lt"/>
              </a:rPr>
              <a:t> Knock</a:t>
            </a:r>
            <a:endParaRPr lang="en-US" sz="3600" dirty="0" smtClean="0">
              <a:latin typeface="+mj-lt"/>
            </a:endParaRPr>
          </a:p>
        </p:txBody>
      </p:sp>
      <p:grpSp>
        <p:nvGrpSpPr>
          <p:cNvPr id="5" name="Group 4"/>
          <p:cNvGrpSpPr/>
          <p:nvPr/>
        </p:nvGrpSpPr>
        <p:grpSpPr>
          <a:xfrm>
            <a:off x="876300" y="2495550"/>
            <a:ext cx="7391400" cy="1143000"/>
            <a:chOff x="228600" y="3638550"/>
            <a:chExt cx="7391400" cy="1143000"/>
          </a:xfrm>
        </p:grpSpPr>
        <p:sp>
          <p:nvSpPr>
            <p:cNvPr id="6" name="Rounded Rectangle 5"/>
            <p:cNvSpPr/>
            <p:nvPr/>
          </p:nvSpPr>
          <p:spPr>
            <a:xfrm>
              <a:off x="6019800" y="3638550"/>
              <a:ext cx="1600200" cy="1143000"/>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ONE “ATTEMPT”</a:t>
              </a:r>
              <a:endParaRPr lang="en-US" sz="1400" b="1" dirty="0">
                <a:latin typeface="+mj-lt"/>
              </a:endParaRPr>
            </a:p>
          </p:txBody>
        </p:sp>
        <p:sp>
          <p:nvSpPr>
            <p:cNvPr id="7" name="Rectangle 6"/>
            <p:cNvSpPr/>
            <p:nvPr/>
          </p:nvSpPr>
          <p:spPr>
            <a:xfrm>
              <a:off x="5562600" y="40195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2600" y="4248150"/>
              <a:ext cx="3810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ross 8"/>
            <p:cNvSpPr/>
            <p:nvPr/>
          </p:nvSpPr>
          <p:spPr>
            <a:xfrm>
              <a:off x="1752600" y="4019550"/>
              <a:ext cx="304800" cy="304800"/>
            </a:xfrm>
            <a:prstGeom prst="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8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Phone conversation or LM for</a:t>
              </a:r>
            </a:p>
            <a:p>
              <a:pPr algn="ctr"/>
              <a:r>
                <a:rPr lang="en-US" sz="1400" b="1" dirty="0" smtClean="0">
                  <a:latin typeface="+mj-lt"/>
                </a:rPr>
                <a:t>every #</a:t>
              </a:r>
              <a:endParaRPr lang="en-US" sz="1400" b="1" dirty="0">
                <a:latin typeface="+mj-lt"/>
              </a:endParaRPr>
            </a:p>
          </p:txBody>
        </p:sp>
        <p:sp>
          <p:nvSpPr>
            <p:cNvPr id="11" name="Rounded Rectangle 10"/>
            <p:cNvSpPr/>
            <p:nvPr/>
          </p:nvSpPr>
          <p:spPr>
            <a:xfrm>
              <a:off x="2133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TEXT</a:t>
              </a:r>
            </a:p>
            <a:p>
              <a:pPr algn="ctr"/>
              <a:r>
                <a:rPr lang="en-US" sz="1400" b="1" dirty="0" smtClean="0">
                  <a:latin typeface="+mj-lt"/>
                </a:rPr>
                <a:t>every phone # you have</a:t>
              </a:r>
              <a:endParaRPr lang="en-US" sz="1400" b="1" dirty="0">
                <a:latin typeface="+mj-lt"/>
              </a:endParaRPr>
            </a:p>
          </p:txBody>
        </p:sp>
        <p:sp>
          <p:nvSpPr>
            <p:cNvPr id="12" name="Cross 11"/>
            <p:cNvSpPr/>
            <p:nvPr/>
          </p:nvSpPr>
          <p:spPr>
            <a:xfrm>
              <a:off x="3657600" y="4019550"/>
              <a:ext cx="304800" cy="304800"/>
            </a:xfrm>
            <a:prstGeom prst="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038600" y="3638550"/>
              <a:ext cx="1447800" cy="1143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mj-lt"/>
                </a:rPr>
                <a:t>EMAIL</a:t>
              </a:r>
            </a:p>
            <a:p>
              <a:pPr algn="ctr"/>
              <a:r>
                <a:rPr lang="en-US" sz="1400" b="1" dirty="0" smtClean="0">
                  <a:latin typeface="+mj-lt"/>
                </a:rPr>
                <a:t>every email address </a:t>
              </a:r>
            </a:p>
            <a:p>
              <a:pPr algn="ctr"/>
              <a:r>
                <a:rPr lang="en-US" sz="1400" b="1" dirty="0" smtClean="0">
                  <a:latin typeface="+mj-lt"/>
                </a:rPr>
                <a:t>you have</a:t>
              </a:r>
              <a:endParaRPr lang="en-US" sz="1400" b="1" dirty="0">
                <a:latin typeface="+mj-lt"/>
              </a:endParaRPr>
            </a:p>
          </p:txBody>
        </p:sp>
      </p:grpSp>
      <p:sp>
        <p:nvSpPr>
          <p:cNvPr id="14" name="Text Placeholder 2"/>
          <p:cNvSpPr txBox="1">
            <a:spLocks/>
          </p:cNvSpPr>
          <p:nvPr/>
        </p:nvSpPr>
        <p:spPr>
          <a:xfrm>
            <a:off x="762000" y="3867150"/>
            <a:ext cx="7772399"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500"/>
              </a:spcBef>
              <a:buClr>
                <a:schemeClr val="tx2"/>
              </a:buClr>
              <a:buFont typeface="Arial" panose="020B0604020202020204" pitchFamily="34" charset="0"/>
              <a:buNone/>
            </a:pPr>
            <a:r>
              <a:rPr lang="en-US" sz="2600" dirty="0" smtClean="0">
                <a:latin typeface="+mj-lt"/>
              </a:rPr>
              <a:t>85% Connection Success...</a:t>
            </a:r>
          </a:p>
          <a:p>
            <a:pPr marL="0" indent="0" algn="ctr">
              <a:spcBef>
                <a:spcPts val="500"/>
              </a:spcBef>
              <a:buClr>
                <a:schemeClr val="tx2"/>
              </a:buClr>
              <a:buFont typeface="Arial" panose="020B0604020202020204" pitchFamily="34" charset="0"/>
              <a:buNone/>
            </a:pPr>
            <a:r>
              <a:rPr lang="en-US" sz="2600" dirty="0" smtClean="0">
                <a:latin typeface="+mj-lt"/>
              </a:rPr>
              <a:t>TEXT: 15%	</a:t>
            </a:r>
            <a:r>
              <a:rPr lang="en-US" sz="2600" b="1" dirty="0" smtClean="0">
                <a:latin typeface="+mj-lt"/>
              </a:rPr>
              <a:t>PHONE CALL: 70%</a:t>
            </a:r>
            <a:r>
              <a:rPr lang="en-US" sz="2600" dirty="0" smtClean="0">
                <a:latin typeface="+mj-lt"/>
              </a:rPr>
              <a:t>	EMAIL: 15%</a:t>
            </a:r>
            <a:endParaRPr lang="en-US" sz="2600" dirty="0" smtClean="0">
              <a:latin typeface="+mj-lt"/>
            </a:endParaRPr>
          </a:p>
        </p:txBody>
      </p:sp>
    </p:spTree>
    <p:extLst>
      <p:ext uri="{BB962C8B-B14F-4D97-AF65-F5344CB8AC3E}">
        <p14:creationId xmlns:p14="http://schemas.microsoft.com/office/powerpoint/2010/main" val="12976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smtClean="0"/>
              <a:t>INTRODUCTION</a:t>
            </a:r>
            <a:endParaRPr lang="en-US" dirty="0"/>
          </a:p>
        </p:txBody>
      </p:sp>
      <p:grpSp>
        <p:nvGrpSpPr>
          <p:cNvPr id="7" name="Group 6"/>
          <p:cNvGrpSpPr/>
          <p:nvPr/>
        </p:nvGrpSpPr>
        <p:grpSpPr>
          <a:xfrm>
            <a:off x="2095500" y="1295400"/>
            <a:ext cx="4953000" cy="3714750"/>
            <a:chOff x="2095500" y="1143000"/>
            <a:chExt cx="4953000" cy="371475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500" y="1143000"/>
              <a:ext cx="4953000" cy="3714750"/>
            </a:xfrm>
            <a:prstGeom prst="rect">
              <a:avLst/>
            </a:prstGeom>
          </p:spPr>
        </p:pic>
        <p:sp>
          <p:nvSpPr>
            <p:cNvPr id="6" name="TextBox 5"/>
            <p:cNvSpPr txBox="1"/>
            <p:nvPr/>
          </p:nvSpPr>
          <p:spPr>
            <a:xfrm>
              <a:off x="2209800" y="1200150"/>
              <a:ext cx="2667000" cy="369332"/>
            </a:xfrm>
            <a:prstGeom prst="rect">
              <a:avLst/>
            </a:prstGeom>
            <a:noFill/>
          </p:spPr>
          <p:txBody>
            <a:bodyPr wrap="square" rtlCol="0">
              <a:spAutoFit/>
            </a:bodyPr>
            <a:lstStyle/>
            <a:p>
              <a:r>
                <a:rPr lang="en-US" dirty="0" smtClean="0"/>
                <a:t>Insert Family Photo Here</a:t>
              </a:r>
              <a:endParaRPr lang="en-US" dirty="0"/>
            </a:p>
          </p:txBody>
        </p:sp>
      </p:grpSp>
    </p:spTree>
    <p:extLst>
      <p:ext uri="{BB962C8B-B14F-4D97-AF65-F5344CB8AC3E}">
        <p14:creationId xmlns:p14="http://schemas.microsoft.com/office/powerpoint/2010/main" val="2524013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BEST PRACTICE: </a:t>
            </a:r>
            <a:r>
              <a:rPr lang="en-US" dirty="0" smtClean="0"/>
              <a:t>EMAIL</a:t>
            </a:r>
            <a:endParaRPr lang="en-US" dirty="0"/>
          </a:p>
        </p:txBody>
      </p:sp>
      <p:sp>
        <p:nvSpPr>
          <p:cNvPr id="4" name="Text Placeholder 2"/>
          <p:cNvSpPr>
            <a:spLocks noGrp="1"/>
          </p:cNvSpPr>
          <p:nvPr>
            <p:ph type="body" sz="quarter" idx="11"/>
          </p:nvPr>
        </p:nvSpPr>
        <p:spPr>
          <a:xfrm>
            <a:off x="1019175" y="1657350"/>
            <a:ext cx="7210425" cy="3505200"/>
          </a:xfrm>
        </p:spPr>
        <p:txBody>
          <a:bodyPr>
            <a:noAutofit/>
          </a:bodyPr>
          <a:lstStyle/>
          <a:p>
            <a:pPr>
              <a:spcBef>
                <a:spcPts val="500"/>
              </a:spcBef>
              <a:buClr>
                <a:schemeClr val="tx2"/>
              </a:buClr>
            </a:pPr>
            <a:r>
              <a:rPr lang="en-US" sz="2400" dirty="0" smtClean="0"/>
              <a:t>Email after attempting to contact as follow-up</a:t>
            </a:r>
          </a:p>
          <a:p>
            <a:pPr>
              <a:spcBef>
                <a:spcPts val="500"/>
              </a:spcBef>
              <a:buClr>
                <a:schemeClr val="tx2"/>
              </a:buClr>
            </a:pPr>
            <a:r>
              <a:rPr lang="en-US" sz="2400" dirty="0" smtClean="0"/>
              <a:t>Include why you called and that you will contact again</a:t>
            </a:r>
          </a:p>
          <a:p>
            <a:pPr>
              <a:spcBef>
                <a:spcPts val="500"/>
              </a:spcBef>
              <a:buClr>
                <a:schemeClr val="tx2"/>
              </a:buClr>
            </a:pPr>
            <a:r>
              <a:rPr lang="en-US" sz="2400" dirty="0" smtClean="0"/>
              <a:t>Be encouraging</a:t>
            </a:r>
          </a:p>
          <a:p>
            <a:pPr>
              <a:spcBef>
                <a:spcPts val="500"/>
              </a:spcBef>
              <a:buClr>
                <a:schemeClr val="tx2"/>
              </a:buClr>
            </a:pPr>
            <a:r>
              <a:rPr lang="en-US" sz="2400" dirty="0" smtClean="0"/>
              <a:t>Keep it short! 3-5 sentences</a:t>
            </a:r>
          </a:p>
          <a:p>
            <a:pPr>
              <a:spcBef>
                <a:spcPts val="500"/>
              </a:spcBef>
              <a:buClr>
                <a:schemeClr val="tx2"/>
              </a:buClr>
            </a:pPr>
            <a:r>
              <a:rPr lang="en-US" sz="2400" dirty="0" smtClean="0"/>
              <a:t>Subject line should effectively summarize the email</a:t>
            </a:r>
          </a:p>
          <a:p>
            <a:pPr lvl="1">
              <a:spcBef>
                <a:spcPts val="500"/>
              </a:spcBef>
              <a:buClr>
                <a:schemeClr val="tx2"/>
              </a:buClr>
            </a:pPr>
            <a:r>
              <a:rPr lang="en-US" sz="2000" dirty="0" smtClean="0"/>
              <a:t>ex. “Bringing Help and Hope”</a:t>
            </a:r>
          </a:p>
          <a:p>
            <a:pPr marL="0" indent="0">
              <a:spcBef>
                <a:spcPts val="500"/>
              </a:spcBef>
              <a:buClr>
                <a:schemeClr val="tx2"/>
              </a:buClr>
              <a:buNone/>
            </a:pPr>
            <a:r>
              <a:rPr lang="en-US" sz="2400" dirty="0" smtClean="0">
                <a:latin typeface="+mj-lt"/>
              </a:rPr>
              <a:t>Caution: </a:t>
            </a:r>
            <a:r>
              <a:rPr lang="en-US" sz="2400" dirty="0" smtClean="0"/>
              <a:t>Email is not a replacement for dialing the phone</a:t>
            </a:r>
          </a:p>
        </p:txBody>
      </p:sp>
    </p:spTree>
    <p:extLst>
      <p:ext uri="{BB962C8B-B14F-4D97-AF65-F5344CB8AC3E}">
        <p14:creationId xmlns:p14="http://schemas.microsoft.com/office/powerpoint/2010/main" val="7123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BEST PRACTICE: </a:t>
            </a:r>
            <a:r>
              <a:rPr lang="en-US" dirty="0" smtClean="0"/>
              <a:t>TEXT</a:t>
            </a:r>
            <a:endParaRPr lang="en-US" dirty="0"/>
          </a:p>
        </p:txBody>
      </p:sp>
      <p:sp>
        <p:nvSpPr>
          <p:cNvPr id="4" name="Text Placeholder 2"/>
          <p:cNvSpPr>
            <a:spLocks noGrp="1"/>
          </p:cNvSpPr>
          <p:nvPr>
            <p:ph type="body" sz="quarter" idx="11"/>
          </p:nvPr>
        </p:nvSpPr>
        <p:spPr>
          <a:xfrm>
            <a:off x="1019175" y="1657350"/>
            <a:ext cx="7210425" cy="3505200"/>
          </a:xfrm>
        </p:spPr>
        <p:txBody>
          <a:bodyPr>
            <a:noAutofit/>
          </a:bodyPr>
          <a:lstStyle/>
          <a:p>
            <a:pPr>
              <a:spcBef>
                <a:spcPts val="500"/>
              </a:spcBef>
              <a:buClr>
                <a:schemeClr val="tx2"/>
              </a:buClr>
            </a:pPr>
            <a:r>
              <a:rPr lang="en-US" sz="2400" dirty="0" smtClean="0"/>
              <a:t>Check to see if it is a good time to chat</a:t>
            </a:r>
          </a:p>
          <a:p>
            <a:pPr>
              <a:spcBef>
                <a:spcPts val="500"/>
              </a:spcBef>
              <a:buClr>
                <a:schemeClr val="tx2"/>
              </a:buClr>
            </a:pPr>
            <a:r>
              <a:rPr lang="en-US" sz="2400" dirty="0" smtClean="0"/>
              <a:t>Set a time to contact</a:t>
            </a:r>
          </a:p>
          <a:p>
            <a:pPr>
              <a:spcBef>
                <a:spcPts val="500"/>
              </a:spcBef>
              <a:buClr>
                <a:schemeClr val="tx2"/>
              </a:buClr>
            </a:pPr>
            <a:r>
              <a:rPr lang="en-US" sz="2400" dirty="0" smtClean="0"/>
              <a:t>Send web links</a:t>
            </a:r>
            <a:endParaRPr lang="en-US" sz="2000" dirty="0" smtClean="0"/>
          </a:p>
          <a:p>
            <a:pPr marL="0" indent="0">
              <a:spcBef>
                <a:spcPts val="500"/>
              </a:spcBef>
              <a:buClr>
                <a:schemeClr val="tx2"/>
              </a:buClr>
              <a:buNone/>
            </a:pPr>
            <a:r>
              <a:rPr lang="en-US" sz="2400" dirty="0" smtClean="0">
                <a:latin typeface="+mj-lt"/>
              </a:rPr>
              <a:t>Caution: </a:t>
            </a:r>
            <a:r>
              <a:rPr lang="en-US" sz="2400" dirty="0" smtClean="0"/>
              <a:t>Texting is not a replacement for a conversation</a:t>
            </a:r>
          </a:p>
        </p:txBody>
      </p:sp>
    </p:spTree>
    <p:extLst>
      <p:ext uri="{BB962C8B-B14F-4D97-AF65-F5344CB8AC3E}">
        <p14:creationId xmlns:p14="http://schemas.microsoft.com/office/powerpoint/2010/main" val="3618132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DISCOVERING GC CALL CHALLENGES</a:t>
            </a:r>
            <a:endParaRPr lang="en-US" dirty="0"/>
          </a:p>
        </p:txBody>
      </p:sp>
      <p:sp>
        <p:nvSpPr>
          <p:cNvPr id="4" name="Text Placeholder 2"/>
          <p:cNvSpPr>
            <a:spLocks noGrp="1"/>
          </p:cNvSpPr>
          <p:nvPr>
            <p:ph type="body" sz="quarter" idx="11"/>
          </p:nvPr>
        </p:nvSpPr>
        <p:spPr>
          <a:xfrm>
            <a:off x="738188" y="1657350"/>
            <a:ext cx="7667625" cy="3505200"/>
          </a:xfrm>
        </p:spPr>
        <p:txBody>
          <a:bodyPr>
            <a:noAutofit/>
          </a:bodyPr>
          <a:lstStyle/>
          <a:p>
            <a:pPr marL="0" indent="0">
              <a:spcBef>
                <a:spcPts val="500"/>
              </a:spcBef>
              <a:buClr>
                <a:schemeClr val="tx2"/>
              </a:buClr>
              <a:buNone/>
            </a:pPr>
            <a:r>
              <a:rPr lang="en-US" dirty="0" smtClean="0"/>
              <a:t>Reasons people may be hesitant to say “yes”</a:t>
            </a:r>
          </a:p>
          <a:p>
            <a:pPr marL="0" indent="0">
              <a:spcBef>
                <a:spcPts val="500"/>
              </a:spcBef>
              <a:buClr>
                <a:schemeClr val="tx2"/>
              </a:buClr>
              <a:buNone/>
            </a:pPr>
            <a:r>
              <a:rPr lang="en-US" dirty="0" smtClean="0"/>
              <a:t>Activity:</a:t>
            </a:r>
          </a:p>
          <a:p>
            <a:pPr marL="457200" indent="-457200">
              <a:spcBef>
                <a:spcPts val="500"/>
              </a:spcBef>
              <a:buClr>
                <a:schemeClr val="tx2"/>
              </a:buClr>
              <a:buFont typeface="+mj-lt"/>
              <a:buAutoNum type="arabicPeriod"/>
            </a:pPr>
            <a:r>
              <a:rPr lang="en-US" dirty="0" smtClean="0"/>
              <a:t>As a large group identify possible call challenges.</a:t>
            </a:r>
          </a:p>
          <a:p>
            <a:pPr marL="457200" indent="-457200">
              <a:spcBef>
                <a:spcPts val="500"/>
              </a:spcBef>
              <a:buClr>
                <a:schemeClr val="tx2"/>
              </a:buClr>
              <a:buFont typeface="+mj-lt"/>
              <a:buAutoNum type="arabicPeriod"/>
            </a:pPr>
            <a:r>
              <a:rPr lang="en-US" dirty="0" smtClean="0"/>
              <a:t>Next identify ideas/solutions to overcome their challenges</a:t>
            </a:r>
          </a:p>
        </p:txBody>
      </p:sp>
    </p:spTree>
    <p:extLst>
      <p:ext uri="{BB962C8B-B14F-4D97-AF65-F5344CB8AC3E}">
        <p14:creationId xmlns:p14="http://schemas.microsoft.com/office/powerpoint/2010/main" val="2119881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smtClean="0"/>
              <a:t>ELEMENTS INCLUDED IN A CALL </a:t>
            </a:r>
            <a:r>
              <a:rPr lang="en-US" dirty="0" smtClean="0">
                <a:latin typeface="+mn-lt"/>
              </a:rPr>
              <a:t>(review)</a:t>
            </a:r>
            <a:endParaRPr lang="en-US" dirty="0">
              <a:latin typeface="+mn-lt"/>
            </a:endParaRPr>
          </a:p>
        </p:txBody>
      </p:sp>
      <p:sp>
        <p:nvSpPr>
          <p:cNvPr id="4" name="Text Placeholder 2"/>
          <p:cNvSpPr>
            <a:spLocks noGrp="1"/>
          </p:cNvSpPr>
          <p:nvPr>
            <p:ph type="body" sz="quarter" idx="11"/>
          </p:nvPr>
        </p:nvSpPr>
        <p:spPr>
          <a:xfrm>
            <a:off x="1019175" y="1657350"/>
            <a:ext cx="7105650" cy="3505200"/>
          </a:xfrm>
        </p:spPr>
        <p:txBody>
          <a:bodyPr>
            <a:noAutofit/>
          </a:bodyPr>
          <a:lstStyle/>
          <a:p>
            <a:pPr marL="457200" indent="-457200">
              <a:spcBef>
                <a:spcPts val="500"/>
              </a:spcBef>
              <a:buClr>
                <a:schemeClr val="tx2"/>
              </a:buClr>
              <a:buFont typeface="+mj-lt"/>
              <a:buAutoNum type="arabicPeriod"/>
            </a:pPr>
            <a:r>
              <a:rPr lang="en-US" sz="3600" dirty="0" smtClean="0"/>
              <a:t>Introduction &amp; Ask Permission</a:t>
            </a:r>
          </a:p>
          <a:p>
            <a:pPr marL="457200" indent="-457200">
              <a:spcBef>
                <a:spcPts val="500"/>
              </a:spcBef>
              <a:buClr>
                <a:schemeClr val="tx2"/>
              </a:buClr>
              <a:buFont typeface="+mj-lt"/>
              <a:buAutoNum type="arabicPeriod"/>
            </a:pPr>
            <a:r>
              <a:rPr lang="en-US" sz="3600" dirty="0" smtClean="0"/>
              <a:t>Share Your Story</a:t>
            </a:r>
          </a:p>
          <a:p>
            <a:pPr marL="457200" indent="-457200">
              <a:spcBef>
                <a:spcPts val="500"/>
              </a:spcBef>
              <a:buClr>
                <a:schemeClr val="tx2"/>
              </a:buClr>
              <a:buFont typeface="+mj-lt"/>
              <a:buAutoNum type="arabicPeriod"/>
            </a:pPr>
            <a:r>
              <a:rPr lang="en-US" sz="3600" dirty="0" smtClean="0"/>
              <a:t>Hear Their Story</a:t>
            </a:r>
          </a:p>
          <a:p>
            <a:pPr marL="457200" indent="-457200">
              <a:spcBef>
                <a:spcPts val="500"/>
              </a:spcBef>
              <a:buClr>
                <a:schemeClr val="tx2"/>
              </a:buClr>
              <a:buFont typeface="+mj-lt"/>
              <a:buAutoNum type="arabicPeriod"/>
            </a:pPr>
            <a:r>
              <a:rPr lang="en-US" sz="3600" dirty="0" smtClean="0"/>
              <a:t>Connect to the Need Around Them</a:t>
            </a:r>
          </a:p>
          <a:p>
            <a:pPr marL="457200" indent="-457200">
              <a:spcBef>
                <a:spcPts val="500"/>
              </a:spcBef>
              <a:buClr>
                <a:schemeClr val="tx2"/>
              </a:buClr>
              <a:buFont typeface="+mj-lt"/>
              <a:buAutoNum type="arabicPeriod"/>
            </a:pPr>
            <a:r>
              <a:rPr lang="en-US" sz="3600" dirty="0" smtClean="0"/>
              <a:t>ASK</a:t>
            </a:r>
          </a:p>
        </p:txBody>
      </p:sp>
    </p:spTree>
    <p:extLst>
      <p:ext uri="{BB962C8B-B14F-4D97-AF65-F5344CB8AC3E}">
        <p14:creationId xmlns:p14="http://schemas.microsoft.com/office/powerpoint/2010/main" val="39851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OTHER ELEMENTS</a:t>
            </a:r>
            <a:endParaRPr lang="en-US" dirty="0"/>
          </a:p>
        </p:txBody>
      </p:sp>
      <p:sp>
        <p:nvSpPr>
          <p:cNvPr id="4" name="Text Placeholder 2"/>
          <p:cNvSpPr>
            <a:spLocks noGrp="1"/>
          </p:cNvSpPr>
          <p:nvPr>
            <p:ph type="body" sz="quarter" idx="11"/>
          </p:nvPr>
        </p:nvSpPr>
        <p:spPr>
          <a:xfrm>
            <a:off x="304800" y="1657350"/>
            <a:ext cx="8686800" cy="3505200"/>
          </a:xfrm>
        </p:spPr>
        <p:txBody>
          <a:bodyPr>
            <a:noAutofit/>
          </a:bodyPr>
          <a:lstStyle/>
          <a:p>
            <a:pPr>
              <a:spcBef>
                <a:spcPts val="300"/>
              </a:spcBef>
              <a:buClr>
                <a:schemeClr val="tx2"/>
              </a:buClr>
            </a:pPr>
            <a:r>
              <a:rPr lang="en-US" sz="2800" dirty="0" smtClean="0"/>
              <a:t>If “yes”, ask for best contact info (phone #, email, text)</a:t>
            </a:r>
          </a:p>
          <a:p>
            <a:pPr>
              <a:spcBef>
                <a:spcPts val="300"/>
              </a:spcBef>
              <a:buClr>
                <a:schemeClr val="tx2"/>
              </a:buClr>
            </a:pPr>
            <a:r>
              <a:rPr lang="en-US" sz="2800" dirty="0" smtClean="0"/>
              <a:t>Smile!</a:t>
            </a:r>
          </a:p>
          <a:p>
            <a:pPr>
              <a:spcBef>
                <a:spcPts val="300"/>
              </a:spcBef>
              <a:buClr>
                <a:schemeClr val="tx2"/>
              </a:buClr>
            </a:pPr>
            <a:r>
              <a:rPr lang="en-US" sz="2800" dirty="0" smtClean="0"/>
              <a:t>Sign up on GC Mobile (if appropriate)</a:t>
            </a:r>
          </a:p>
          <a:p>
            <a:pPr>
              <a:spcBef>
                <a:spcPts val="300"/>
              </a:spcBef>
              <a:buClr>
                <a:schemeClr val="tx2"/>
              </a:buClr>
            </a:pPr>
            <a:r>
              <a:rPr lang="en-US" sz="2800" dirty="0" smtClean="0"/>
              <a:t>Discuss next steps (future contacts, mail, etc.)</a:t>
            </a:r>
          </a:p>
          <a:p>
            <a:pPr>
              <a:spcBef>
                <a:spcPts val="300"/>
              </a:spcBef>
              <a:buClr>
                <a:schemeClr val="tx2"/>
              </a:buClr>
            </a:pPr>
            <a:r>
              <a:rPr lang="en-US" sz="2800" dirty="0" smtClean="0"/>
              <a:t>Thank them for time</a:t>
            </a:r>
          </a:p>
          <a:p>
            <a:pPr lvl="1">
              <a:spcBef>
                <a:spcPts val="300"/>
              </a:spcBef>
              <a:buClr>
                <a:schemeClr val="tx2"/>
              </a:buClr>
            </a:pPr>
            <a:r>
              <a:rPr lang="en-US" sz="2400" dirty="0" smtClean="0"/>
              <a:t>Be Encouraging!</a:t>
            </a:r>
          </a:p>
          <a:p>
            <a:pPr>
              <a:spcBef>
                <a:spcPts val="300"/>
              </a:spcBef>
              <a:buClr>
                <a:schemeClr val="tx2"/>
              </a:buClr>
            </a:pPr>
            <a:r>
              <a:rPr lang="en-US" sz="2800" dirty="0" smtClean="0"/>
              <a:t>If not interested thank them for time</a:t>
            </a:r>
          </a:p>
        </p:txBody>
      </p:sp>
    </p:spTree>
    <p:extLst>
      <p:ext uri="{BB962C8B-B14F-4D97-AF65-F5344CB8AC3E}">
        <p14:creationId xmlns:p14="http://schemas.microsoft.com/office/powerpoint/2010/main" val="404165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OVERCOMING: </a:t>
            </a:r>
            <a:r>
              <a:rPr lang="en-US" dirty="0" smtClean="0"/>
              <a:t>PROCRASTINATION</a:t>
            </a:r>
            <a:endParaRPr lang="en-US" dirty="0"/>
          </a:p>
        </p:txBody>
      </p:sp>
      <p:sp>
        <p:nvSpPr>
          <p:cNvPr id="4" name="Text Placeholder 2"/>
          <p:cNvSpPr>
            <a:spLocks noGrp="1"/>
          </p:cNvSpPr>
          <p:nvPr>
            <p:ph type="body" sz="quarter" idx="4294967295"/>
          </p:nvPr>
        </p:nvSpPr>
        <p:spPr>
          <a:xfrm>
            <a:off x="304800" y="1657350"/>
            <a:ext cx="8534400" cy="3352800"/>
          </a:xfrm>
        </p:spPr>
        <p:txBody>
          <a:bodyPr>
            <a:normAutofit fontScale="85000" lnSpcReduction="20000"/>
          </a:bodyPr>
          <a:lstStyle/>
          <a:p>
            <a:pPr marL="0" indent="0">
              <a:buNone/>
            </a:pPr>
            <a:r>
              <a:rPr lang="en-US" dirty="0" smtClean="0">
                <a:latin typeface="+mj-lt"/>
              </a:rPr>
              <a:t>Tomorrow</a:t>
            </a:r>
            <a:r>
              <a:rPr lang="en-US" dirty="0" smtClean="0"/>
              <a:t> – </a:t>
            </a:r>
            <a:r>
              <a:rPr lang="en-US" sz="2800" dirty="0" smtClean="0"/>
              <a:t>a mystical land where 99% of all human productivity, motivation, and achievement is stored</a:t>
            </a:r>
          </a:p>
          <a:p>
            <a:pPr marL="0" indent="0">
              <a:buNone/>
            </a:pPr>
            <a:endParaRPr lang="en-US" sz="2800" dirty="0"/>
          </a:p>
          <a:p>
            <a:pPr marL="0" indent="0">
              <a:buNone/>
            </a:pPr>
            <a:r>
              <a:rPr lang="en-US" dirty="0" smtClean="0">
                <a:latin typeface="+mj-lt"/>
              </a:rPr>
              <a:t>Plan &amp; Prioritize</a:t>
            </a:r>
            <a:endParaRPr lang="en-US" dirty="0" smtClean="0"/>
          </a:p>
          <a:p>
            <a:pPr marL="0" indent="0">
              <a:buNone/>
            </a:pPr>
            <a:endParaRPr lang="en-US" dirty="0"/>
          </a:p>
          <a:p>
            <a:pPr marL="0" indent="0" algn="ctr">
              <a:buNone/>
            </a:pPr>
            <a:r>
              <a:rPr lang="en-US" dirty="0" smtClean="0">
                <a:solidFill>
                  <a:schemeClr val="accent2"/>
                </a:solidFill>
                <a:latin typeface="+mj-lt"/>
              </a:rPr>
              <a:t>“Whatever you do, work heartily, </a:t>
            </a:r>
          </a:p>
          <a:p>
            <a:pPr marL="0" indent="0" algn="ctr">
              <a:buNone/>
            </a:pPr>
            <a:r>
              <a:rPr lang="en-US" dirty="0" smtClean="0">
                <a:solidFill>
                  <a:schemeClr val="accent2"/>
                </a:solidFill>
                <a:latin typeface="+mj-lt"/>
              </a:rPr>
              <a:t>as for the Lord and not for men”</a:t>
            </a:r>
          </a:p>
          <a:p>
            <a:pPr marL="0" indent="0" algn="ctr">
              <a:buNone/>
            </a:pPr>
            <a:r>
              <a:rPr lang="en-US" sz="2800" dirty="0" smtClean="0">
                <a:solidFill>
                  <a:schemeClr val="accent2"/>
                </a:solidFill>
                <a:latin typeface="+mj-lt"/>
              </a:rPr>
              <a:t>Colossians 3:23 (ESV)</a:t>
            </a:r>
            <a:endParaRPr lang="en-US" sz="2800" dirty="0">
              <a:solidFill>
                <a:schemeClr val="accent2"/>
              </a:solidFill>
              <a:latin typeface="+mj-lt"/>
            </a:endParaRPr>
          </a:p>
        </p:txBody>
      </p:sp>
    </p:spTree>
    <p:extLst>
      <p:ext uri="{BB962C8B-B14F-4D97-AF65-F5344CB8AC3E}">
        <p14:creationId xmlns:p14="http://schemas.microsoft.com/office/powerpoint/2010/main" val="25636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OVERCOMING: </a:t>
            </a:r>
            <a:r>
              <a:rPr lang="en-US" dirty="0" smtClean="0"/>
              <a:t>FEAR</a:t>
            </a:r>
            <a:endParaRPr lang="en-US" dirty="0"/>
          </a:p>
        </p:txBody>
      </p:sp>
      <p:sp>
        <p:nvSpPr>
          <p:cNvPr id="4" name="Text Placeholder 2"/>
          <p:cNvSpPr>
            <a:spLocks noGrp="1"/>
          </p:cNvSpPr>
          <p:nvPr>
            <p:ph type="body" sz="quarter" idx="4294967295"/>
          </p:nvPr>
        </p:nvSpPr>
        <p:spPr>
          <a:xfrm>
            <a:off x="723900" y="1657350"/>
            <a:ext cx="7696200" cy="3352800"/>
          </a:xfrm>
        </p:spPr>
        <p:txBody>
          <a:bodyPr/>
          <a:lstStyle/>
          <a:p>
            <a:pPr>
              <a:buClr>
                <a:schemeClr val="tx2"/>
              </a:buClr>
            </a:pPr>
            <a:r>
              <a:rPr lang="en-US" dirty="0" smtClean="0"/>
              <a:t>Take a few minutes in your small group and come up with a list of your fears</a:t>
            </a:r>
          </a:p>
          <a:p>
            <a:pPr>
              <a:buClr>
                <a:schemeClr val="tx2"/>
              </a:buClr>
            </a:pPr>
            <a:r>
              <a:rPr lang="en-US" dirty="0" smtClean="0"/>
              <a:t>Share these concerns with the entire </a:t>
            </a:r>
            <a:r>
              <a:rPr lang="en-US" dirty="0" smtClean="0"/>
              <a:t>group</a:t>
            </a:r>
          </a:p>
          <a:p>
            <a:pPr>
              <a:buClr>
                <a:schemeClr val="tx2"/>
              </a:buClr>
            </a:pPr>
            <a:r>
              <a:rPr lang="en-US" dirty="0" smtClean="0"/>
              <a:t>Discuss some practical ways to overcome them</a:t>
            </a:r>
            <a:endParaRPr lang="en-US" dirty="0"/>
          </a:p>
        </p:txBody>
      </p:sp>
    </p:spTree>
    <p:extLst>
      <p:ext uri="{BB962C8B-B14F-4D97-AF65-F5344CB8AC3E}">
        <p14:creationId xmlns:p14="http://schemas.microsoft.com/office/powerpoint/2010/main" val="1182214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SCRIPTURE: </a:t>
            </a:r>
            <a:r>
              <a:rPr lang="en-US" dirty="0" smtClean="0"/>
              <a:t>FEAR</a:t>
            </a:r>
            <a:endParaRPr lang="en-US" dirty="0"/>
          </a:p>
        </p:txBody>
      </p:sp>
      <p:sp>
        <p:nvSpPr>
          <p:cNvPr id="4" name="Text Placeholder 2"/>
          <p:cNvSpPr>
            <a:spLocks noGrp="1"/>
          </p:cNvSpPr>
          <p:nvPr>
            <p:ph type="body" sz="quarter" idx="4294967295"/>
          </p:nvPr>
        </p:nvSpPr>
        <p:spPr>
          <a:xfrm>
            <a:off x="304800" y="1504950"/>
            <a:ext cx="8534400" cy="3429000"/>
          </a:xfrm>
        </p:spPr>
        <p:txBody>
          <a:bodyPr>
            <a:noAutofit/>
          </a:bodyPr>
          <a:lstStyle/>
          <a:p>
            <a:pPr marL="0" indent="0" algn="ctr">
              <a:spcBef>
                <a:spcPts val="300"/>
              </a:spcBef>
              <a:buNone/>
            </a:pPr>
            <a:r>
              <a:rPr lang="en-US" sz="2000" b="1" dirty="0" smtClean="0">
                <a:solidFill>
                  <a:schemeClr val="accent2"/>
                </a:solidFill>
                <a:latin typeface="+mj-lt"/>
              </a:rPr>
              <a:t>There </a:t>
            </a:r>
            <a:r>
              <a:rPr lang="en-US" sz="2000" b="1" dirty="0">
                <a:solidFill>
                  <a:schemeClr val="accent2"/>
                </a:solidFill>
                <a:latin typeface="+mj-lt"/>
              </a:rPr>
              <a:t>is no fear in love</a:t>
            </a:r>
            <a:r>
              <a:rPr lang="en-US" sz="2000" dirty="0">
                <a:latin typeface="+mj-lt"/>
              </a:rPr>
              <a:t>, but perfect love casts out </a:t>
            </a:r>
            <a:r>
              <a:rPr lang="en-US" sz="2000" b="1" dirty="0">
                <a:solidFill>
                  <a:schemeClr val="accent2"/>
                </a:solidFill>
                <a:latin typeface="+mj-lt"/>
              </a:rPr>
              <a:t>fear</a:t>
            </a:r>
            <a:r>
              <a:rPr lang="en-US" sz="2000" dirty="0">
                <a:solidFill>
                  <a:schemeClr val="accent2"/>
                </a:solidFill>
                <a:latin typeface="+mj-lt"/>
              </a:rPr>
              <a:t>. </a:t>
            </a:r>
            <a:endParaRPr lang="en-US" sz="2000" dirty="0" smtClean="0">
              <a:solidFill>
                <a:schemeClr val="accent2"/>
              </a:solidFill>
              <a:latin typeface="+mj-lt"/>
            </a:endParaRPr>
          </a:p>
          <a:p>
            <a:pPr marL="0" indent="0" algn="ctr">
              <a:spcBef>
                <a:spcPts val="300"/>
              </a:spcBef>
              <a:buNone/>
            </a:pPr>
            <a:r>
              <a:rPr lang="en-US" sz="2000" dirty="0" smtClean="0">
                <a:latin typeface="+mj-lt"/>
              </a:rPr>
              <a:t>For</a:t>
            </a:r>
            <a:r>
              <a:rPr lang="en-US" sz="2000" dirty="0" smtClean="0">
                <a:solidFill>
                  <a:schemeClr val="accent2"/>
                </a:solidFill>
                <a:latin typeface="+mj-lt"/>
              </a:rPr>
              <a:t> </a:t>
            </a:r>
            <a:r>
              <a:rPr lang="en-US" sz="2000" b="1" dirty="0">
                <a:solidFill>
                  <a:schemeClr val="accent2"/>
                </a:solidFill>
                <a:latin typeface="+mj-lt"/>
              </a:rPr>
              <a:t>fear</a:t>
            </a:r>
            <a:r>
              <a:rPr lang="en-US" sz="2000" dirty="0">
                <a:solidFill>
                  <a:schemeClr val="accent2"/>
                </a:solidFill>
                <a:latin typeface="+mj-lt"/>
              </a:rPr>
              <a:t> </a:t>
            </a:r>
            <a:r>
              <a:rPr lang="en-US" sz="2000" dirty="0">
                <a:latin typeface="+mj-lt"/>
              </a:rPr>
              <a:t>has to do with punishment, </a:t>
            </a:r>
            <a:endParaRPr lang="en-US" sz="2000" dirty="0" smtClean="0">
              <a:latin typeface="+mj-lt"/>
            </a:endParaRPr>
          </a:p>
          <a:p>
            <a:pPr marL="0" indent="0" algn="ctr">
              <a:spcBef>
                <a:spcPts val="300"/>
              </a:spcBef>
              <a:buNone/>
            </a:pPr>
            <a:r>
              <a:rPr lang="en-US" sz="2000" dirty="0" smtClean="0">
                <a:latin typeface="+mj-lt"/>
              </a:rPr>
              <a:t>and </a:t>
            </a:r>
            <a:r>
              <a:rPr lang="en-US" sz="2000" dirty="0">
                <a:latin typeface="+mj-lt"/>
              </a:rPr>
              <a:t>whoever</a:t>
            </a:r>
            <a:r>
              <a:rPr lang="en-US" sz="2000" dirty="0">
                <a:solidFill>
                  <a:schemeClr val="accent2"/>
                </a:solidFill>
                <a:latin typeface="+mj-lt"/>
              </a:rPr>
              <a:t> </a:t>
            </a:r>
            <a:r>
              <a:rPr lang="en-US" sz="2000" b="1" dirty="0">
                <a:solidFill>
                  <a:schemeClr val="accent2"/>
                </a:solidFill>
                <a:latin typeface="+mj-lt"/>
              </a:rPr>
              <a:t>fears</a:t>
            </a:r>
            <a:r>
              <a:rPr lang="en-US" sz="2000" dirty="0">
                <a:solidFill>
                  <a:schemeClr val="accent2"/>
                </a:solidFill>
                <a:latin typeface="+mj-lt"/>
              </a:rPr>
              <a:t> </a:t>
            </a:r>
            <a:r>
              <a:rPr lang="en-US" sz="2000" dirty="0">
                <a:latin typeface="+mj-lt"/>
              </a:rPr>
              <a:t>has not been perfected in love</a:t>
            </a:r>
            <a:r>
              <a:rPr lang="en-US" sz="2000" dirty="0" smtClean="0">
                <a:latin typeface="+mj-lt"/>
              </a:rPr>
              <a:t>. </a:t>
            </a:r>
          </a:p>
          <a:p>
            <a:pPr marL="0" indent="0" algn="ctr">
              <a:spcBef>
                <a:spcPts val="300"/>
              </a:spcBef>
              <a:buNone/>
            </a:pPr>
            <a:r>
              <a:rPr lang="en-US" sz="2000" i="1" dirty="0" smtClean="0">
                <a:latin typeface="+mj-lt"/>
              </a:rPr>
              <a:t>1 John 4:18</a:t>
            </a:r>
            <a:endParaRPr lang="en-US" sz="2000" i="1" dirty="0">
              <a:latin typeface="+mj-lt"/>
            </a:endParaRPr>
          </a:p>
          <a:p>
            <a:pPr algn="ctr">
              <a:spcBef>
                <a:spcPts val="300"/>
              </a:spcBef>
              <a:buNone/>
            </a:pPr>
            <a:endParaRPr lang="en-US" sz="1400" dirty="0">
              <a:solidFill>
                <a:schemeClr val="accent2"/>
              </a:solidFill>
              <a:latin typeface="+mj-lt"/>
            </a:endParaRPr>
          </a:p>
          <a:p>
            <a:pPr marL="0" indent="0" algn="ctr">
              <a:spcBef>
                <a:spcPts val="300"/>
              </a:spcBef>
              <a:buNone/>
            </a:pPr>
            <a:r>
              <a:rPr lang="en-US" sz="2000" i="1" dirty="0" smtClean="0">
                <a:latin typeface="+mj-lt"/>
              </a:rPr>
              <a:t>Israel's </a:t>
            </a:r>
            <a:r>
              <a:rPr lang="en-US" sz="2000" i="1" dirty="0">
                <a:latin typeface="+mj-lt"/>
              </a:rPr>
              <a:t>Only Savior</a:t>
            </a:r>
            <a:r>
              <a:rPr lang="en-US" sz="2000" dirty="0">
                <a:latin typeface="+mj-lt"/>
              </a:rPr>
              <a:t> ] But now thus says the Lord, </a:t>
            </a:r>
            <a:endParaRPr lang="en-US" sz="2000" dirty="0" smtClean="0">
              <a:latin typeface="+mj-lt"/>
            </a:endParaRPr>
          </a:p>
          <a:p>
            <a:pPr marL="0" indent="0" algn="ctr">
              <a:spcBef>
                <a:spcPts val="300"/>
              </a:spcBef>
              <a:buNone/>
            </a:pPr>
            <a:r>
              <a:rPr lang="en-US" sz="2000" dirty="0" smtClean="0">
                <a:latin typeface="+mj-lt"/>
              </a:rPr>
              <a:t>he </a:t>
            </a:r>
            <a:r>
              <a:rPr lang="en-US" sz="2000" dirty="0">
                <a:latin typeface="+mj-lt"/>
              </a:rPr>
              <a:t>who created you, O Jacob, he who formed you, O Israel: </a:t>
            </a:r>
            <a:endParaRPr lang="en-US" sz="2000" dirty="0" smtClean="0">
              <a:latin typeface="+mj-lt"/>
            </a:endParaRPr>
          </a:p>
          <a:p>
            <a:pPr marL="0" indent="0" algn="ctr">
              <a:spcBef>
                <a:spcPts val="300"/>
              </a:spcBef>
              <a:buNone/>
            </a:pPr>
            <a:r>
              <a:rPr lang="en-US" sz="2000" dirty="0" smtClean="0">
                <a:solidFill>
                  <a:schemeClr val="accent2"/>
                </a:solidFill>
                <a:latin typeface="+mj-lt"/>
              </a:rPr>
              <a:t>“</a:t>
            </a:r>
            <a:r>
              <a:rPr lang="en-US" sz="2000" b="1" dirty="0">
                <a:solidFill>
                  <a:schemeClr val="accent2"/>
                </a:solidFill>
                <a:latin typeface="+mj-lt"/>
              </a:rPr>
              <a:t>Fear not, for I have redeemed you; </a:t>
            </a:r>
            <a:endParaRPr lang="en-US" sz="2000" b="1" dirty="0" smtClean="0">
              <a:solidFill>
                <a:schemeClr val="accent2"/>
              </a:solidFill>
              <a:latin typeface="+mj-lt"/>
            </a:endParaRPr>
          </a:p>
          <a:p>
            <a:pPr marL="0" indent="0" algn="ctr">
              <a:spcBef>
                <a:spcPts val="300"/>
              </a:spcBef>
              <a:buNone/>
            </a:pPr>
            <a:r>
              <a:rPr lang="en-US" sz="2000" b="1" dirty="0" smtClean="0">
                <a:solidFill>
                  <a:schemeClr val="accent2"/>
                </a:solidFill>
                <a:latin typeface="+mj-lt"/>
              </a:rPr>
              <a:t>I </a:t>
            </a:r>
            <a:r>
              <a:rPr lang="en-US" sz="2000" b="1" dirty="0">
                <a:solidFill>
                  <a:schemeClr val="accent2"/>
                </a:solidFill>
                <a:latin typeface="+mj-lt"/>
              </a:rPr>
              <a:t>have called you by name, you are mine</a:t>
            </a:r>
            <a:r>
              <a:rPr lang="en-US" sz="2000" b="1" dirty="0" smtClean="0">
                <a:solidFill>
                  <a:schemeClr val="accent2"/>
                </a:solidFill>
                <a:latin typeface="+mj-lt"/>
              </a:rPr>
              <a:t>.</a:t>
            </a:r>
          </a:p>
          <a:p>
            <a:pPr marL="0" indent="0" algn="ctr">
              <a:spcBef>
                <a:spcPts val="300"/>
              </a:spcBef>
              <a:buNone/>
            </a:pPr>
            <a:r>
              <a:rPr lang="en-US" sz="2000" i="1" dirty="0" smtClean="0">
                <a:latin typeface="+mj-lt"/>
              </a:rPr>
              <a:t>Isaiah 43:1</a:t>
            </a:r>
            <a:endParaRPr lang="en-US" sz="2000" i="1" dirty="0">
              <a:latin typeface="+mj-lt"/>
            </a:endParaRPr>
          </a:p>
          <a:p>
            <a:endParaRPr lang="en-US" dirty="0"/>
          </a:p>
        </p:txBody>
      </p:sp>
    </p:spTree>
    <p:extLst>
      <p:ext uri="{BB962C8B-B14F-4D97-AF65-F5344CB8AC3E}">
        <p14:creationId xmlns:p14="http://schemas.microsoft.com/office/powerpoint/2010/main" val="1541747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2419350"/>
            <a:ext cx="5257801" cy="1066800"/>
          </a:xfrm>
        </p:spPr>
        <p:txBody>
          <a:bodyPr>
            <a:noAutofit/>
          </a:bodyPr>
          <a:lstStyle/>
          <a:p>
            <a:r>
              <a:rPr lang="en-US" sz="9600" dirty="0" smtClean="0"/>
              <a:t>Q&amp;A</a:t>
            </a:r>
            <a:endParaRPr lang="en-US" sz="9600" dirty="0"/>
          </a:p>
        </p:txBody>
      </p:sp>
    </p:spTree>
    <p:extLst>
      <p:ext uri="{BB962C8B-B14F-4D97-AF65-F5344CB8AC3E}">
        <p14:creationId xmlns:p14="http://schemas.microsoft.com/office/powerpoint/2010/main" val="2662250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2571750"/>
            <a:ext cx="5257801" cy="685800"/>
          </a:xfrm>
        </p:spPr>
        <p:txBody>
          <a:bodyPr>
            <a:noAutofit/>
          </a:bodyPr>
          <a:lstStyle/>
          <a:p>
            <a:r>
              <a:rPr lang="en-US" sz="6000" dirty="0" smtClean="0"/>
              <a:t>Break Time</a:t>
            </a:r>
            <a:endParaRPr lang="en-US" sz="6000" dirty="0"/>
          </a:p>
        </p:txBody>
      </p:sp>
    </p:spTree>
    <p:extLst>
      <p:ext uri="{BB962C8B-B14F-4D97-AF65-F5344CB8AC3E}">
        <p14:creationId xmlns:p14="http://schemas.microsoft.com/office/powerpoint/2010/main" val="300748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21759" y="1657350"/>
            <a:ext cx="5603359" cy="1371600"/>
          </a:xfrm>
        </p:spPr>
        <p:txBody>
          <a:bodyPr>
            <a:noAutofit/>
          </a:bodyPr>
          <a:lstStyle/>
          <a:p>
            <a:r>
              <a:rPr lang="en-US" sz="3800" spc="0" dirty="0" smtClean="0"/>
              <a:t>OVERVIEW OF OUR TIME</a:t>
            </a:r>
          </a:p>
          <a:p>
            <a:r>
              <a:rPr lang="en-US" sz="2400" dirty="0" smtClean="0">
                <a:latin typeface="+mj-lt"/>
              </a:rPr>
              <a:t>Conversations</a:t>
            </a:r>
          </a:p>
          <a:p>
            <a:r>
              <a:rPr lang="en-US" sz="2400" dirty="0" smtClean="0">
                <a:latin typeface="+mj-lt"/>
              </a:rPr>
              <a:t>The Tools</a:t>
            </a:r>
            <a:endParaRPr lang="en-US" sz="2400" dirty="0">
              <a:latin typeface="+mj-lt"/>
            </a:endParaRPr>
          </a:p>
        </p:txBody>
      </p:sp>
    </p:spTree>
    <p:extLst>
      <p:ext uri="{BB962C8B-B14F-4D97-AF65-F5344CB8AC3E}">
        <p14:creationId xmlns:p14="http://schemas.microsoft.com/office/powerpoint/2010/main" val="6267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 y="1962150"/>
            <a:ext cx="5105401" cy="1828800"/>
          </a:xfrm>
        </p:spPr>
        <p:txBody>
          <a:bodyPr>
            <a:noAutofit/>
          </a:bodyPr>
          <a:lstStyle/>
          <a:p>
            <a:pPr marL="0" indent="0">
              <a:buNone/>
            </a:pPr>
            <a:r>
              <a:rPr lang="en-US" sz="4800" dirty="0" smtClean="0">
                <a:latin typeface="+mj-lt"/>
              </a:rPr>
              <a:t>TOOLS</a:t>
            </a:r>
          </a:p>
          <a:p>
            <a:pPr marL="0" indent="0">
              <a:buNone/>
            </a:pPr>
            <a:r>
              <a:rPr lang="en-US" sz="3200" dirty="0" smtClean="0"/>
              <a:t>GC Mobile</a:t>
            </a:r>
          </a:p>
          <a:p>
            <a:pPr marL="0" indent="0">
              <a:buNone/>
            </a:pPr>
            <a:r>
              <a:rPr lang="en-US" sz="3200" dirty="0" smtClean="0"/>
              <a:t>Team Database</a:t>
            </a:r>
            <a:endParaRPr lang="en-US" sz="3200" dirty="0"/>
          </a:p>
        </p:txBody>
      </p:sp>
    </p:spTree>
    <p:extLst>
      <p:ext uri="{BB962C8B-B14F-4D97-AF65-F5344CB8AC3E}">
        <p14:creationId xmlns:p14="http://schemas.microsoft.com/office/powerpoint/2010/main" val="845137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WHAT IS </a:t>
            </a:r>
            <a:r>
              <a:rPr lang="en-US" dirty="0" smtClean="0"/>
              <a:t>GC MOBILE</a:t>
            </a:r>
            <a:r>
              <a:rPr lang="en-US" dirty="0" smtClean="0">
                <a:latin typeface="+mn-lt"/>
              </a:rPr>
              <a:t>?</a:t>
            </a:r>
            <a:endParaRPr lang="en-US" dirty="0">
              <a:latin typeface="+mn-lt"/>
            </a:endParaRPr>
          </a:p>
        </p:txBody>
      </p:sp>
      <p:sp>
        <p:nvSpPr>
          <p:cNvPr id="4" name="Text Placeholder 2"/>
          <p:cNvSpPr>
            <a:spLocks noGrp="1"/>
          </p:cNvSpPr>
          <p:nvPr>
            <p:ph type="body" sz="quarter" idx="4294967295"/>
          </p:nvPr>
        </p:nvSpPr>
        <p:spPr>
          <a:xfrm>
            <a:off x="304800" y="1581150"/>
            <a:ext cx="8534400" cy="3352800"/>
          </a:xfrm>
        </p:spPr>
        <p:txBody>
          <a:bodyPr>
            <a:noAutofit/>
          </a:bodyPr>
          <a:lstStyle/>
          <a:p>
            <a:pPr marL="0" indent="0">
              <a:buNone/>
            </a:pPr>
            <a:r>
              <a:rPr lang="en-US" sz="2800" dirty="0" smtClean="0">
                <a:latin typeface="+mj-lt"/>
              </a:rPr>
              <a:t>GC Mobile - </a:t>
            </a:r>
            <a:r>
              <a:rPr lang="en-US" sz="2400" dirty="0" smtClean="0"/>
              <a:t>A simple online tool to get GC’s signed up on a group</a:t>
            </a:r>
          </a:p>
          <a:p>
            <a:pPr marL="0" indent="0">
              <a:buNone/>
            </a:pPr>
            <a:endParaRPr lang="en-US" sz="600" dirty="0"/>
          </a:p>
          <a:p>
            <a:pPr marL="914400" lvl="2" indent="0">
              <a:buNone/>
            </a:pPr>
            <a:r>
              <a:rPr lang="en-US" sz="3200" dirty="0" smtClean="0"/>
              <a:t>Attributes:</a:t>
            </a:r>
          </a:p>
          <a:p>
            <a:pPr lvl="2"/>
            <a:r>
              <a:rPr lang="en-US" sz="2800" dirty="0" smtClean="0"/>
              <a:t>Simple to use</a:t>
            </a:r>
          </a:p>
          <a:p>
            <a:pPr lvl="2"/>
            <a:r>
              <a:rPr lang="en-US" sz="2800" dirty="0" smtClean="0"/>
              <a:t>Mobile friendly</a:t>
            </a:r>
          </a:p>
          <a:p>
            <a:pPr lvl="2"/>
            <a:r>
              <a:rPr lang="en-US" sz="2800" dirty="0" smtClean="0"/>
              <a:t>Easy to update</a:t>
            </a:r>
          </a:p>
          <a:p>
            <a:endParaRPr lang="en-US" dirty="0"/>
          </a:p>
        </p:txBody>
      </p:sp>
    </p:spTree>
    <p:extLst>
      <p:ext uri="{BB962C8B-B14F-4D97-AF65-F5344CB8AC3E}">
        <p14:creationId xmlns:p14="http://schemas.microsoft.com/office/powerpoint/2010/main" val="827413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 y="2571750"/>
            <a:ext cx="5181601" cy="685800"/>
          </a:xfrm>
        </p:spPr>
        <p:txBody>
          <a:bodyPr>
            <a:noAutofit/>
          </a:bodyPr>
          <a:lstStyle/>
          <a:p>
            <a:pPr>
              <a:spcBef>
                <a:spcPts val="0"/>
              </a:spcBef>
            </a:pPr>
            <a:r>
              <a:rPr lang="en-US" sz="5400" dirty="0" smtClean="0">
                <a:latin typeface="+mj-lt"/>
              </a:rPr>
              <a:t>GC MOBILE </a:t>
            </a:r>
          </a:p>
          <a:p>
            <a:pPr>
              <a:spcBef>
                <a:spcPts val="0"/>
              </a:spcBef>
            </a:pPr>
            <a:r>
              <a:rPr lang="en-US" sz="3200" dirty="0" smtClean="0"/>
              <a:t>INTRODUCTION</a:t>
            </a:r>
          </a:p>
          <a:p>
            <a:r>
              <a:rPr lang="en-US" dirty="0" smtClean="0">
                <a:hlinkClick r:id="rId2"/>
              </a:rPr>
              <a:t>Video</a:t>
            </a:r>
            <a:endParaRPr lang="en-US" dirty="0"/>
          </a:p>
        </p:txBody>
      </p:sp>
    </p:spTree>
    <p:extLst>
      <p:ext uri="{BB962C8B-B14F-4D97-AF65-F5344CB8AC3E}">
        <p14:creationId xmlns:p14="http://schemas.microsoft.com/office/powerpoint/2010/main" val="1845747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latin typeface="+mn-lt"/>
              </a:rPr>
              <a:t>CONVERSATION TRACKING</a:t>
            </a:r>
            <a:endParaRPr lang="en-US" dirty="0">
              <a:latin typeface="+mn-lt"/>
            </a:endParaRPr>
          </a:p>
        </p:txBody>
      </p:sp>
      <p:sp>
        <p:nvSpPr>
          <p:cNvPr id="5" name="Text Placeholder 4"/>
          <p:cNvSpPr>
            <a:spLocks noGrp="1"/>
          </p:cNvSpPr>
          <p:nvPr>
            <p:ph type="body" sz="quarter" idx="11"/>
          </p:nvPr>
        </p:nvSpPr>
        <p:spPr/>
        <p:txBody>
          <a:bodyPr/>
          <a:lstStyle/>
          <a:p>
            <a:r>
              <a:rPr lang="en-US" dirty="0" smtClean="0"/>
              <a:t>Using paper conversation sheets</a:t>
            </a:r>
          </a:p>
          <a:p>
            <a:r>
              <a:rPr lang="en-US" dirty="0" smtClean="0"/>
              <a:t>How to update the team database</a:t>
            </a:r>
            <a:endParaRPr lang="en-US" dirty="0"/>
          </a:p>
        </p:txBody>
      </p:sp>
    </p:spTree>
    <p:extLst>
      <p:ext uri="{BB962C8B-B14F-4D97-AF65-F5344CB8AC3E}">
        <p14:creationId xmlns:p14="http://schemas.microsoft.com/office/powerpoint/2010/main" val="753754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BEFORE THE CALL TIPS</a:t>
            </a:r>
            <a:endParaRPr lang="en-US" dirty="0"/>
          </a:p>
        </p:txBody>
      </p:sp>
      <p:sp>
        <p:nvSpPr>
          <p:cNvPr id="4" name="Text Placeholder 2"/>
          <p:cNvSpPr>
            <a:spLocks noGrp="1"/>
          </p:cNvSpPr>
          <p:nvPr>
            <p:ph type="body" sz="quarter" idx="4294967295"/>
          </p:nvPr>
        </p:nvSpPr>
        <p:spPr>
          <a:xfrm>
            <a:off x="838200" y="1809750"/>
            <a:ext cx="7467600" cy="2895600"/>
          </a:xfrm>
        </p:spPr>
        <p:txBody>
          <a:bodyPr/>
          <a:lstStyle/>
          <a:p>
            <a:pPr>
              <a:buClr>
                <a:schemeClr val="tx2"/>
              </a:buClr>
            </a:pPr>
            <a:r>
              <a:rPr lang="en-US" dirty="0" smtClean="0"/>
              <a:t>Pray!</a:t>
            </a:r>
          </a:p>
          <a:p>
            <a:pPr>
              <a:buClr>
                <a:schemeClr val="tx2"/>
              </a:buClr>
            </a:pPr>
            <a:r>
              <a:rPr lang="en-US" dirty="0" smtClean="0"/>
              <a:t>Review script for call</a:t>
            </a:r>
          </a:p>
          <a:p>
            <a:pPr>
              <a:buClr>
                <a:schemeClr val="tx2"/>
              </a:buClr>
            </a:pPr>
            <a:r>
              <a:rPr lang="en-US" dirty="0" smtClean="0"/>
              <a:t>Review script for leaving message</a:t>
            </a:r>
          </a:p>
          <a:p>
            <a:pPr>
              <a:buClr>
                <a:schemeClr val="tx2"/>
              </a:buClr>
            </a:pPr>
            <a:r>
              <a:rPr lang="en-US" dirty="0" smtClean="0"/>
              <a:t>Before dialing review person’s information</a:t>
            </a:r>
            <a:endParaRPr lang="en-US" dirty="0"/>
          </a:p>
        </p:txBody>
      </p:sp>
    </p:spTree>
    <p:extLst>
      <p:ext uri="{BB962C8B-B14F-4D97-AF65-F5344CB8AC3E}">
        <p14:creationId xmlns:p14="http://schemas.microsoft.com/office/powerpoint/2010/main" val="23453812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 y="326513"/>
            <a:ext cx="6248400" cy="533400"/>
          </a:xfrm>
        </p:spPr>
        <p:txBody>
          <a:bodyPr>
            <a:normAutofit/>
          </a:bodyPr>
          <a:lstStyle/>
          <a:p>
            <a:r>
              <a:rPr lang="en-US" dirty="0" smtClean="0"/>
              <a:t>DURING THE CALL TIPS </a:t>
            </a:r>
            <a:r>
              <a:rPr lang="en-US" dirty="0" smtClean="0">
                <a:latin typeface="+mn-lt"/>
              </a:rPr>
              <a:t>(if they answer)</a:t>
            </a:r>
            <a:endParaRPr lang="en-US" dirty="0">
              <a:latin typeface="+mn-lt"/>
            </a:endParaRPr>
          </a:p>
        </p:txBody>
      </p:sp>
      <p:sp>
        <p:nvSpPr>
          <p:cNvPr id="4" name="Text Placeholder 2"/>
          <p:cNvSpPr>
            <a:spLocks noGrp="1"/>
          </p:cNvSpPr>
          <p:nvPr>
            <p:ph type="body" sz="quarter" idx="4294967295"/>
          </p:nvPr>
        </p:nvSpPr>
        <p:spPr>
          <a:xfrm>
            <a:off x="1676400" y="1809750"/>
            <a:ext cx="4800600" cy="3352800"/>
          </a:xfrm>
        </p:spPr>
        <p:txBody>
          <a:bodyPr/>
          <a:lstStyle/>
          <a:p>
            <a:pPr>
              <a:buClr>
                <a:schemeClr val="tx2"/>
              </a:buClr>
            </a:pPr>
            <a:r>
              <a:rPr lang="en-US" dirty="0" smtClean="0"/>
              <a:t>Smile (enjoy the call)</a:t>
            </a:r>
          </a:p>
          <a:p>
            <a:pPr>
              <a:buClr>
                <a:schemeClr val="tx2"/>
              </a:buClr>
            </a:pPr>
            <a:r>
              <a:rPr lang="en-US" dirty="0" smtClean="0"/>
              <a:t>Be Conversational</a:t>
            </a:r>
          </a:p>
          <a:p>
            <a:pPr>
              <a:buClr>
                <a:schemeClr val="tx2"/>
              </a:buClr>
            </a:pPr>
            <a:r>
              <a:rPr lang="en-US" dirty="0" smtClean="0"/>
              <a:t>Follow Script (as needed)</a:t>
            </a:r>
            <a:endParaRPr lang="en-US" dirty="0"/>
          </a:p>
        </p:txBody>
      </p:sp>
    </p:spTree>
    <p:extLst>
      <p:ext uri="{BB962C8B-B14F-4D97-AF65-F5344CB8AC3E}">
        <p14:creationId xmlns:p14="http://schemas.microsoft.com/office/powerpoint/2010/main" val="1792201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AFTER THE CALL TIPS</a:t>
            </a:r>
            <a:endParaRPr lang="en-US" dirty="0"/>
          </a:p>
        </p:txBody>
      </p:sp>
      <p:sp>
        <p:nvSpPr>
          <p:cNvPr id="4" name="Text Placeholder 2"/>
          <p:cNvSpPr>
            <a:spLocks noGrp="1"/>
          </p:cNvSpPr>
          <p:nvPr>
            <p:ph type="body" sz="quarter" idx="4294967295"/>
          </p:nvPr>
        </p:nvSpPr>
        <p:spPr>
          <a:xfrm>
            <a:off x="1409700" y="1809750"/>
            <a:ext cx="6324600" cy="3352800"/>
          </a:xfrm>
        </p:spPr>
        <p:txBody>
          <a:bodyPr/>
          <a:lstStyle/>
          <a:p>
            <a:pPr>
              <a:buClr>
                <a:schemeClr val="tx2"/>
              </a:buClr>
            </a:pPr>
            <a:r>
              <a:rPr lang="en-US" dirty="0" smtClean="0"/>
              <a:t>Email after calling (if left message)</a:t>
            </a:r>
          </a:p>
          <a:p>
            <a:pPr>
              <a:buClr>
                <a:schemeClr val="tx2"/>
              </a:buClr>
            </a:pPr>
            <a:r>
              <a:rPr lang="en-US" dirty="0" smtClean="0"/>
              <a:t>Enter information in Database</a:t>
            </a:r>
          </a:p>
          <a:p>
            <a:pPr>
              <a:buClr>
                <a:schemeClr val="tx2"/>
              </a:buClr>
            </a:pPr>
            <a:r>
              <a:rPr lang="en-US" dirty="0" smtClean="0"/>
              <a:t>Go to next number</a:t>
            </a:r>
            <a:endParaRPr lang="en-US" dirty="0"/>
          </a:p>
        </p:txBody>
      </p:sp>
    </p:spTree>
    <p:extLst>
      <p:ext uri="{BB962C8B-B14F-4D97-AF65-F5344CB8AC3E}">
        <p14:creationId xmlns:p14="http://schemas.microsoft.com/office/powerpoint/2010/main" val="24217604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EXPECTATIONS OF WHEN YOU CALL</a:t>
            </a:r>
            <a:endParaRPr lang="en-US" dirty="0"/>
          </a:p>
        </p:txBody>
      </p:sp>
      <p:sp>
        <p:nvSpPr>
          <p:cNvPr id="4" name="Text Placeholder 2"/>
          <p:cNvSpPr>
            <a:spLocks noGrp="1"/>
          </p:cNvSpPr>
          <p:nvPr>
            <p:ph type="body" sz="quarter" idx="4294967295"/>
          </p:nvPr>
        </p:nvSpPr>
        <p:spPr>
          <a:xfrm>
            <a:off x="304800" y="1809750"/>
            <a:ext cx="8534400" cy="3352800"/>
          </a:xfrm>
        </p:spPr>
        <p:txBody>
          <a:bodyPr/>
          <a:lstStyle/>
          <a:p>
            <a:pPr>
              <a:buClr>
                <a:schemeClr val="tx2"/>
              </a:buClr>
            </a:pPr>
            <a:r>
              <a:rPr lang="en-US" dirty="0" smtClean="0"/>
              <a:t>Remember people are not eagerly wanting for your phone call</a:t>
            </a:r>
          </a:p>
          <a:p>
            <a:pPr>
              <a:buClr>
                <a:schemeClr val="tx2"/>
              </a:buClr>
            </a:pPr>
            <a:r>
              <a:rPr lang="en-US" dirty="0" smtClean="0"/>
              <a:t>Rarely will you have someone hang-up</a:t>
            </a:r>
          </a:p>
          <a:p>
            <a:pPr>
              <a:buClr>
                <a:schemeClr val="tx2"/>
              </a:buClr>
            </a:pPr>
            <a:r>
              <a:rPr lang="en-US" dirty="0" smtClean="0"/>
              <a:t>20-30% of people will answer / 70-80% won’t</a:t>
            </a:r>
          </a:p>
          <a:p>
            <a:pPr>
              <a:buClr>
                <a:schemeClr val="tx2"/>
              </a:buClr>
            </a:pPr>
            <a:r>
              <a:rPr lang="en-US" dirty="0" smtClean="0"/>
              <a:t>You will get to leave lots of messages</a:t>
            </a:r>
            <a:endParaRPr lang="en-US" dirty="0"/>
          </a:p>
        </p:txBody>
      </p:sp>
    </p:spTree>
    <p:extLst>
      <p:ext uri="{BB962C8B-B14F-4D97-AF65-F5344CB8AC3E}">
        <p14:creationId xmlns:p14="http://schemas.microsoft.com/office/powerpoint/2010/main" val="16019173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 &amp; POST ASSIGNMENT STUFF</a:t>
            </a:r>
            <a:endParaRPr lang="en-US" dirty="0"/>
          </a:p>
        </p:txBody>
      </p:sp>
      <p:sp>
        <p:nvSpPr>
          <p:cNvPr id="4" name="Text Placeholder 2"/>
          <p:cNvSpPr>
            <a:spLocks noGrp="1"/>
          </p:cNvSpPr>
          <p:nvPr>
            <p:ph type="body" sz="quarter" idx="4294967295"/>
          </p:nvPr>
        </p:nvSpPr>
        <p:spPr>
          <a:xfrm>
            <a:off x="76200" y="1809750"/>
            <a:ext cx="8991600" cy="3352800"/>
          </a:xfrm>
        </p:spPr>
        <p:txBody>
          <a:bodyPr>
            <a:noAutofit/>
          </a:bodyPr>
          <a:lstStyle/>
          <a:p>
            <a:pPr marL="0" lvl="0" indent="0">
              <a:spcBef>
                <a:spcPts val="0"/>
              </a:spcBef>
              <a:buClr>
                <a:schemeClr val="tx2"/>
              </a:buClr>
              <a:buSzPct val="25000"/>
              <a:buNone/>
            </a:pPr>
            <a:r>
              <a:rPr lang="en-US" sz="2200" dirty="0">
                <a:ea typeface="Arial"/>
                <a:cs typeface="Arial"/>
                <a:sym typeface="Arial"/>
              </a:rPr>
              <a:t>Needed:</a:t>
            </a:r>
          </a:p>
          <a:p>
            <a:pPr marL="285750" lvl="0" indent="-285750">
              <a:spcBef>
                <a:spcPts val="0"/>
              </a:spcBef>
              <a:buClr>
                <a:schemeClr val="tx2"/>
              </a:buClr>
              <a:buSzPct val="100000"/>
              <a:buFont typeface="Arial"/>
              <a:buChar char="•"/>
            </a:pPr>
            <a:r>
              <a:rPr lang="en-US" sz="2200" dirty="0">
                <a:ea typeface="Arial"/>
                <a:cs typeface="Arial"/>
                <a:sym typeface="Arial"/>
              </a:rPr>
              <a:t>Pre-Assignment: Personal Story Assignment</a:t>
            </a:r>
          </a:p>
          <a:p>
            <a:pPr lvl="1">
              <a:spcBef>
                <a:spcPts val="0"/>
              </a:spcBef>
              <a:buClr>
                <a:schemeClr val="tx2"/>
              </a:buClr>
              <a:buSzPct val="100000"/>
              <a:buFont typeface="Calibri Light" panose="020F0302020204030204" pitchFamily="34" charset="0"/>
              <a:buChar char="⁻"/>
            </a:pPr>
            <a:r>
              <a:rPr lang="en-US" sz="2200" dirty="0">
                <a:ea typeface="Arial"/>
                <a:cs typeface="Arial"/>
                <a:sym typeface="Arial"/>
              </a:rPr>
              <a:t>Video or One Pager to describe the assignment and the heart behind it</a:t>
            </a:r>
          </a:p>
          <a:p>
            <a:pPr lvl="1">
              <a:spcBef>
                <a:spcPts val="0"/>
              </a:spcBef>
              <a:buClr>
                <a:schemeClr val="tx2"/>
              </a:buClr>
              <a:buSzPct val="100000"/>
              <a:buFont typeface="Calibri Light" panose="020F0302020204030204" pitchFamily="34" charset="0"/>
              <a:buChar char="⁻"/>
            </a:pPr>
            <a:r>
              <a:rPr lang="en-US" sz="2200" dirty="0">
                <a:ea typeface="Arial"/>
                <a:cs typeface="Arial"/>
                <a:sym typeface="Arial"/>
              </a:rPr>
              <a:t>Several examples of others’ 30 second testimony in print</a:t>
            </a:r>
          </a:p>
          <a:p>
            <a:pPr marL="285750" lvl="0" indent="-285750">
              <a:spcBef>
                <a:spcPts val="0"/>
              </a:spcBef>
              <a:buClr>
                <a:schemeClr val="tx2"/>
              </a:buClr>
              <a:buSzPct val="100000"/>
              <a:buFont typeface="Arial"/>
              <a:buChar char="•"/>
            </a:pPr>
            <a:r>
              <a:rPr lang="en-US" sz="2200" dirty="0">
                <a:ea typeface="Arial"/>
                <a:cs typeface="Arial"/>
                <a:sym typeface="Arial"/>
              </a:rPr>
              <a:t>Post-Assignment: Listen to Recordings of Scripts</a:t>
            </a:r>
          </a:p>
          <a:p>
            <a:pPr lvl="1">
              <a:spcBef>
                <a:spcPts val="0"/>
              </a:spcBef>
              <a:buClr>
                <a:schemeClr val="tx2"/>
              </a:buClr>
              <a:buSzPct val="100000"/>
              <a:buFont typeface="Calibri Light" panose="020F0302020204030204" pitchFamily="34" charset="0"/>
              <a:buChar char="⁻"/>
            </a:pPr>
            <a:r>
              <a:rPr lang="en-US" sz="2200" dirty="0">
                <a:ea typeface="Arial"/>
                <a:cs typeface="Arial"/>
                <a:sym typeface="Arial"/>
              </a:rPr>
              <a:t>Audio recordings of the various scripts</a:t>
            </a:r>
          </a:p>
          <a:p>
            <a:pPr marL="285750" lvl="0" indent="-285750">
              <a:spcBef>
                <a:spcPts val="0"/>
              </a:spcBef>
              <a:buClr>
                <a:schemeClr val="tx2"/>
              </a:buClr>
              <a:buSzPct val="100000"/>
              <a:buFont typeface="Arial"/>
              <a:buChar char="•"/>
            </a:pPr>
            <a:r>
              <a:rPr lang="en-US" sz="2200" dirty="0">
                <a:ea typeface="Arial"/>
                <a:cs typeface="Arial"/>
                <a:sym typeface="Arial"/>
              </a:rPr>
              <a:t>Post-Assignment: Make X calls by Y date</a:t>
            </a:r>
          </a:p>
          <a:p>
            <a:pPr lvl="1">
              <a:spcBef>
                <a:spcPts val="0"/>
              </a:spcBef>
              <a:buClr>
                <a:schemeClr val="tx2"/>
              </a:buClr>
              <a:buSzPct val="100000"/>
              <a:buFont typeface="Calibri Light" panose="020F0302020204030204" pitchFamily="34" charset="0"/>
              <a:buChar char="⁻"/>
            </a:pPr>
            <a:r>
              <a:rPr lang="en-US" sz="2200" dirty="0">
                <a:ea typeface="Arial"/>
                <a:cs typeface="Arial"/>
                <a:sym typeface="Arial"/>
              </a:rPr>
              <a:t>Plan to help Rep and WTRD track and encourage Volunteers</a:t>
            </a:r>
          </a:p>
          <a:p>
            <a:pPr marL="0" indent="0">
              <a:buClr>
                <a:schemeClr val="tx2"/>
              </a:buClr>
              <a:buNone/>
            </a:pPr>
            <a:endParaRPr lang="en-US" sz="2200" dirty="0"/>
          </a:p>
        </p:txBody>
      </p:sp>
    </p:spTree>
    <p:extLst>
      <p:ext uri="{BB962C8B-B14F-4D97-AF65-F5344CB8AC3E}">
        <p14:creationId xmlns:p14="http://schemas.microsoft.com/office/powerpoint/2010/main" val="752423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a:spLocks noGrp="1"/>
          </p:cNvSpPr>
          <p:nvPr>
            <p:ph type="body" sz="quarter" idx="10"/>
          </p:nvPr>
        </p:nvSpPr>
        <p:spPr>
          <a:xfrm>
            <a:off x="-345559" y="1657350"/>
            <a:ext cx="5603359" cy="1981200"/>
          </a:xfrm>
        </p:spPr>
        <p:txBody>
          <a:bodyPr>
            <a:noAutofit/>
          </a:bodyPr>
          <a:lstStyle/>
          <a:p>
            <a:r>
              <a:rPr lang="en-US" sz="3800" spc="0" dirty="0" smtClean="0"/>
              <a:t>GOALS FOR 1</a:t>
            </a:r>
            <a:r>
              <a:rPr lang="en-US" sz="3800" spc="0" baseline="30000" dirty="0" smtClean="0"/>
              <a:t>st</a:t>
            </a:r>
            <a:r>
              <a:rPr lang="en-US" sz="3800" spc="0" dirty="0" smtClean="0"/>
              <a:t> SESSION</a:t>
            </a:r>
          </a:p>
          <a:p>
            <a:r>
              <a:rPr lang="en-US" sz="2000" dirty="0" smtClean="0">
                <a:latin typeface="+mj-lt"/>
              </a:rPr>
              <a:t>Understand Why We Invite</a:t>
            </a:r>
          </a:p>
          <a:p>
            <a:r>
              <a:rPr lang="en-US" sz="2000" dirty="0" smtClean="0">
                <a:latin typeface="+mj-lt"/>
              </a:rPr>
              <a:t>Become Equipped</a:t>
            </a:r>
          </a:p>
          <a:p>
            <a:r>
              <a:rPr lang="en-US" sz="2000" dirty="0" smtClean="0">
                <a:latin typeface="+mj-lt"/>
              </a:rPr>
              <a:t>Build Confidence</a:t>
            </a:r>
          </a:p>
          <a:p>
            <a:r>
              <a:rPr lang="en-US" sz="2000" dirty="0" smtClean="0">
                <a:latin typeface="+mj-lt"/>
              </a:rPr>
              <a:t>Know Expectations</a:t>
            </a:r>
            <a:endParaRPr lang="en-US" sz="2000" dirty="0">
              <a:latin typeface="+mj-lt"/>
            </a:endParaRPr>
          </a:p>
        </p:txBody>
      </p:sp>
    </p:spTree>
    <p:extLst>
      <p:ext uri="{BB962C8B-B14F-4D97-AF65-F5344CB8AC3E}">
        <p14:creationId xmlns:p14="http://schemas.microsoft.com/office/powerpoint/2010/main" val="207680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4"/>
          <p:cNvSpPr txBox="1">
            <a:spLocks/>
          </p:cNvSpPr>
          <p:nvPr/>
        </p:nvSpPr>
        <p:spPr>
          <a:xfrm>
            <a:off x="431851" y="1809750"/>
            <a:ext cx="8280299" cy="28956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lIns="91425" tIns="91425" rIns="91425" bIns="91425"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2573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 indent="0" algn="ctr">
              <a:spcBef>
                <a:spcPts val="0"/>
              </a:spcBef>
              <a:buFont typeface="Arial" panose="020B0604020202020204" pitchFamily="34" charset="0"/>
              <a:buNone/>
            </a:pPr>
            <a:r>
              <a:rPr lang="en-US" dirty="0" smtClean="0"/>
              <a:t>People have asked for help in bringing people </a:t>
            </a:r>
          </a:p>
          <a:p>
            <a:pPr marL="137160" indent="0" algn="ctr">
              <a:spcBef>
                <a:spcPts val="0"/>
              </a:spcBef>
              <a:buFont typeface="Arial" panose="020B0604020202020204" pitchFamily="34" charset="0"/>
              <a:buNone/>
            </a:pPr>
            <a:r>
              <a:rPr lang="en-US" dirty="0" smtClean="0"/>
              <a:t>to the Weekend to Remember</a:t>
            </a:r>
          </a:p>
          <a:p>
            <a:pPr marL="137160" indent="0">
              <a:spcBef>
                <a:spcPts val="0"/>
              </a:spcBef>
              <a:buFont typeface="Arial" panose="020B0604020202020204" pitchFamily="34" charset="0"/>
              <a:buNone/>
            </a:pPr>
            <a:endParaRPr lang="en-US" sz="2800" dirty="0" smtClean="0">
              <a:hlinkClick r:id="rId3"/>
            </a:endParaRPr>
          </a:p>
          <a:p>
            <a:pPr marL="137160" indent="0" algn="ctr">
              <a:spcBef>
                <a:spcPts val="0"/>
              </a:spcBef>
              <a:buFont typeface="Arial" panose="020B0604020202020204" pitchFamily="34" charset="0"/>
              <a:buNone/>
            </a:pPr>
            <a:r>
              <a:rPr lang="en-US" sz="8000" dirty="0" smtClean="0">
                <a:hlinkClick r:id="rId4"/>
              </a:rPr>
              <a:t>Video</a:t>
            </a:r>
            <a:endParaRPr lang="en-US" sz="8000" dirty="0" smtClean="0"/>
          </a:p>
          <a:p>
            <a:pPr marL="137160" indent="0">
              <a:spcBef>
                <a:spcPts val="0"/>
              </a:spcBef>
              <a:buFont typeface="Arial" panose="020B0604020202020204" pitchFamily="34" charset="0"/>
              <a:buNone/>
            </a:pPr>
            <a:endParaRPr lang="en-US" sz="2800" dirty="0"/>
          </a:p>
        </p:txBody>
      </p:sp>
      <p:sp>
        <p:nvSpPr>
          <p:cNvPr id="6" name="Text Placeholder 5"/>
          <p:cNvSpPr>
            <a:spLocks noGrp="1"/>
          </p:cNvSpPr>
          <p:nvPr>
            <p:ph type="body" sz="quarter" idx="10"/>
          </p:nvPr>
        </p:nvSpPr>
        <p:spPr>
          <a:xfrm>
            <a:off x="76200" y="326513"/>
            <a:ext cx="8229600" cy="533400"/>
          </a:xfrm>
        </p:spPr>
        <p:txBody>
          <a:bodyPr>
            <a:noAutofit/>
          </a:bodyPr>
          <a:lstStyle/>
          <a:p>
            <a:r>
              <a:rPr lang="en-US" dirty="0" smtClean="0"/>
              <a:t>“WITHOUT VISION THE PEOPLE PERISH” </a:t>
            </a:r>
            <a:r>
              <a:rPr lang="en-US" sz="1800" dirty="0" smtClean="0"/>
              <a:t>Proverbs 29:18a</a:t>
            </a:r>
            <a:endParaRPr lang="en-US" sz="1800" dirty="0"/>
          </a:p>
        </p:txBody>
      </p:sp>
    </p:spTree>
    <p:extLst>
      <p:ext uri="{BB962C8B-B14F-4D97-AF65-F5344CB8AC3E}">
        <p14:creationId xmlns:p14="http://schemas.microsoft.com/office/powerpoint/2010/main" val="21609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345559" y="1657350"/>
            <a:ext cx="5603359" cy="1828800"/>
          </a:xfrm>
        </p:spPr>
        <p:txBody>
          <a:bodyPr>
            <a:noAutofit/>
          </a:bodyPr>
          <a:lstStyle/>
          <a:p>
            <a:r>
              <a:rPr lang="en-US" sz="3400" spc="0" dirty="0" smtClean="0"/>
              <a:t>SUMMARY OF VISION VIDEO</a:t>
            </a:r>
          </a:p>
          <a:p>
            <a:r>
              <a:rPr lang="en-US" sz="2400" dirty="0" smtClean="0">
                <a:latin typeface="+mj-lt"/>
              </a:rPr>
              <a:t>Together</a:t>
            </a:r>
          </a:p>
          <a:p>
            <a:r>
              <a:rPr lang="en-US" sz="2400" dirty="0" smtClean="0">
                <a:latin typeface="+mj-lt"/>
              </a:rPr>
              <a:t>Multiplies</a:t>
            </a:r>
          </a:p>
          <a:p>
            <a:r>
              <a:rPr lang="en-US" sz="2400" dirty="0" smtClean="0">
                <a:latin typeface="+mj-lt"/>
              </a:rPr>
              <a:t>Discipleship</a:t>
            </a:r>
          </a:p>
        </p:txBody>
      </p:sp>
    </p:spTree>
    <p:extLst>
      <p:ext uri="{BB962C8B-B14F-4D97-AF65-F5344CB8AC3E}">
        <p14:creationId xmlns:p14="http://schemas.microsoft.com/office/powerpoint/2010/main" val="334865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WHY ARE YOU HERE?</a:t>
            </a:r>
            <a:endParaRPr lang="en-US" dirty="0"/>
          </a:p>
        </p:txBody>
      </p:sp>
      <p:sp>
        <p:nvSpPr>
          <p:cNvPr id="3" name="Text Placeholder 2"/>
          <p:cNvSpPr>
            <a:spLocks noGrp="1"/>
          </p:cNvSpPr>
          <p:nvPr>
            <p:ph type="body" sz="quarter" idx="11"/>
          </p:nvPr>
        </p:nvSpPr>
        <p:spPr>
          <a:xfrm>
            <a:off x="457200" y="1581150"/>
            <a:ext cx="8229600" cy="3657600"/>
          </a:xfrm>
        </p:spPr>
        <p:txBody>
          <a:bodyPr/>
          <a:lstStyle/>
          <a:p>
            <a:pPr marL="0" indent="0">
              <a:buNone/>
            </a:pPr>
            <a:r>
              <a:rPr lang="en-US" dirty="0" smtClean="0"/>
              <a:t>Discuss in small groups:</a:t>
            </a:r>
          </a:p>
          <a:p>
            <a:pPr marL="0" indent="0" algn="ctr">
              <a:buNone/>
            </a:pPr>
            <a:endParaRPr lang="en-US" dirty="0" smtClean="0"/>
          </a:p>
          <a:p>
            <a:pPr marL="0" indent="0" algn="ctr">
              <a:buNone/>
            </a:pPr>
            <a:r>
              <a:rPr lang="en-US" dirty="0" smtClean="0"/>
              <a:t>Why did God bring you here tonight?</a:t>
            </a:r>
          </a:p>
          <a:p>
            <a:pPr marL="0" indent="0" algn="ctr">
              <a:buNone/>
            </a:pPr>
            <a:endParaRPr lang="en-US" dirty="0" smtClean="0"/>
          </a:p>
          <a:p>
            <a:pPr marL="0" indent="0" algn="ctr">
              <a:buNone/>
            </a:pPr>
            <a:r>
              <a:rPr lang="en-US" dirty="0" smtClean="0"/>
              <a:t>Your Role: </a:t>
            </a:r>
            <a:r>
              <a:rPr lang="en-US" dirty="0" smtClean="0">
                <a:solidFill>
                  <a:schemeClr val="tx2"/>
                </a:solidFill>
                <a:latin typeface="+mj-lt"/>
              </a:rPr>
              <a:t>DISCOVER GROUP COORDINATORS!</a:t>
            </a:r>
            <a:endParaRPr lang="en-US" dirty="0">
              <a:solidFill>
                <a:schemeClr val="tx2"/>
              </a:solidFill>
              <a:latin typeface="+mj-lt"/>
            </a:endParaRPr>
          </a:p>
        </p:txBody>
      </p:sp>
    </p:spTree>
    <p:extLst>
      <p:ext uri="{BB962C8B-B14F-4D97-AF65-F5344CB8AC3E}">
        <p14:creationId xmlns:p14="http://schemas.microsoft.com/office/powerpoint/2010/main" val="27279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30 SECOND STORY</a:t>
            </a:r>
            <a:endParaRPr lang="en-US" dirty="0"/>
          </a:p>
        </p:txBody>
      </p:sp>
      <p:sp>
        <p:nvSpPr>
          <p:cNvPr id="3" name="Text Placeholder 2"/>
          <p:cNvSpPr>
            <a:spLocks noGrp="1"/>
          </p:cNvSpPr>
          <p:nvPr>
            <p:ph type="body" sz="quarter" idx="11"/>
          </p:nvPr>
        </p:nvSpPr>
        <p:spPr>
          <a:xfrm>
            <a:off x="685801" y="1504950"/>
            <a:ext cx="8229600" cy="3657600"/>
          </a:xfrm>
        </p:spPr>
        <p:txBody>
          <a:bodyPr>
            <a:noAutofit/>
          </a:bodyPr>
          <a:lstStyle/>
          <a:p>
            <a:pPr marL="0" indent="0">
              <a:buNone/>
            </a:pPr>
            <a:r>
              <a:rPr lang="en-US" dirty="0" smtClean="0">
                <a:solidFill>
                  <a:schemeClr val="tx2"/>
                </a:solidFill>
                <a:latin typeface="+mj-lt"/>
              </a:rPr>
              <a:t>So what’s your story?</a:t>
            </a:r>
          </a:p>
          <a:p>
            <a:pPr marL="0" indent="0">
              <a:spcBef>
                <a:spcPts val="0"/>
              </a:spcBef>
              <a:buNone/>
            </a:pPr>
            <a:r>
              <a:rPr lang="en-US" sz="2800" dirty="0" smtClean="0"/>
              <a:t>How did God intervene in your life/marriage?</a:t>
            </a:r>
          </a:p>
          <a:p>
            <a:pPr marL="0" indent="0">
              <a:spcBef>
                <a:spcPts val="0"/>
              </a:spcBef>
              <a:buNone/>
            </a:pPr>
            <a:r>
              <a:rPr lang="en-US" sz="2800" i="1" dirty="0" smtClean="0"/>
              <a:t>Be passionate and personal!</a:t>
            </a:r>
          </a:p>
          <a:p>
            <a:pPr marL="0" indent="0">
              <a:spcBef>
                <a:spcPts val="0"/>
              </a:spcBef>
              <a:buNone/>
            </a:pPr>
            <a:endParaRPr lang="en-US" sz="1200" dirty="0" smtClean="0"/>
          </a:p>
          <a:p>
            <a:pPr marL="0" indent="0">
              <a:spcBef>
                <a:spcPts val="0"/>
              </a:spcBef>
              <a:buNone/>
            </a:pPr>
            <a:r>
              <a:rPr lang="en-US" sz="2800" dirty="0" smtClean="0"/>
              <a:t>Activity: </a:t>
            </a:r>
            <a:r>
              <a:rPr lang="en-US" sz="2400" dirty="0" smtClean="0"/>
              <a:t>1. Review your story for 2 minutes</a:t>
            </a:r>
          </a:p>
          <a:p>
            <a:pPr marL="0" indent="0">
              <a:spcBef>
                <a:spcPts val="0"/>
              </a:spcBef>
              <a:buNone/>
            </a:pPr>
            <a:r>
              <a:rPr lang="en-US" sz="2400" dirty="0"/>
              <a:t>	 </a:t>
            </a:r>
            <a:r>
              <a:rPr lang="en-US" sz="2400" dirty="0" smtClean="0"/>
              <a:t>     2. Share your story with a partner</a:t>
            </a:r>
          </a:p>
          <a:p>
            <a:pPr marL="0" indent="0">
              <a:spcBef>
                <a:spcPts val="0"/>
              </a:spcBef>
              <a:buNone/>
            </a:pPr>
            <a:r>
              <a:rPr lang="en-US" sz="2400" dirty="0"/>
              <a:t>	</a:t>
            </a:r>
            <a:r>
              <a:rPr lang="en-US" sz="2400" dirty="0" smtClean="0"/>
              <a:t>		-Time one another (30 seconds or </a:t>
            </a:r>
            <a:r>
              <a:rPr lang="en-US" sz="2400" dirty="0" smtClean="0"/>
              <a:t>less)</a:t>
            </a:r>
            <a:endParaRPr lang="en-US" sz="2400" dirty="0" smtClean="0"/>
          </a:p>
          <a:p>
            <a:pPr marL="0" indent="0">
              <a:spcBef>
                <a:spcPts val="0"/>
              </a:spcBef>
              <a:buNone/>
            </a:pPr>
            <a:r>
              <a:rPr lang="en-US" sz="2400" dirty="0"/>
              <a:t>	</a:t>
            </a:r>
            <a:r>
              <a:rPr lang="en-US" sz="2400" dirty="0" smtClean="0"/>
              <a:t>		-Look for clarity and conciseness</a:t>
            </a:r>
          </a:p>
          <a:p>
            <a:pPr marL="0" indent="0">
              <a:spcBef>
                <a:spcPts val="0"/>
              </a:spcBef>
              <a:buNone/>
            </a:pPr>
            <a:r>
              <a:rPr lang="en-US" sz="2400" dirty="0"/>
              <a:t>	</a:t>
            </a:r>
            <a:r>
              <a:rPr lang="en-US" sz="2400" dirty="0" smtClean="0"/>
              <a:t>		-Switch</a:t>
            </a:r>
            <a:endParaRPr lang="en-US" sz="2400" dirty="0"/>
          </a:p>
        </p:txBody>
      </p:sp>
    </p:spTree>
    <p:extLst>
      <p:ext uri="{BB962C8B-B14F-4D97-AF65-F5344CB8AC3E}">
        <p14:creationId xmlns:p14="http://schemas.microsoft.com/office/powerpoint/2010/main" val="125648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WHAT IS A GC?</a:t>
            </a:r>
            <a:endParaRPr lang="en-US" dirty="0"/>
          </a:p>
        </p:txBody>
      </p:sp>
      <p:sp>
        <p:nvSpPr>
          <p:cNvPr id="3" name="Text Placeholder 2"/>
          <p:cNvSpPr>
            <a:spLocks noGrp="1"/>
          </p:cNvSpPr>
          <p:nvPr>
            <p:ph type="body" sz="quarter" idx="11"/>
          </p:nvPr>
        </p:nvSpPr>
        <p:spPr>
          <a:xfrm>
            <a:off x="952501" y="1809750"/>
            <a:ext cx="7238999" cy="3505200"/>
          </a:xfrm>
        </p:spPr>
        <p:txBody>
          <a:bodyPr/>
          <a:lstStyle/>
          <a:p>
            <a:pPr marL="0" indent="0">
              <a:buNone/>
            </a:pPr>
            <a:r>
              <a:rPr lang="en-US" sz="3600" dirty="0" smtClean="0">
                <a:latin typeface="+mj-lt"/>
              </a:rPr>
              <a:t>GC = Group Coordinator</a:t>
            </a:r>
          </a:p>
          <a:p>
            <a:pPr lvl="1"/>
            <a:r>
              <a:rPr lang="en-US" dirty="0" smtClean="0"/>
              <a:t>Invite people in their sphere of influence to Weekend to Remember</a:t>
            </a:r>
          </a:p>
          <a:p>
            <a:pPr lvl="2"/>
            <a:r>
              <a:rPr lang="en-US" dirty="0" smtClean="0"/>
              <a:t>Work, Church, Family, Organization, etc.</a:t>
            </a:r>
          </a:p>
          <a:p>
            <a:pPr lvl="1"/>
            <a:r>
              <a:rPr lang="en-US" dirty="0" smtClean="0"/>
              <a:t>Use Group Plan</a:t>
            </a:r>
          </a:p>
        </p:txBody>
      </p:sp>
    </p:spTree>
    <p:extLst>
      <p:ext uri="{BB962C8B-B14F-4D97-AF65-F5344CB8AC3E}">
        <p14:creationId xmlns:p14="http://schemas.microsoft.com/office/powerpoint/2010/main" val="334450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FL (Blue)">
      <a:dk1>
        <a:srgbClr val="000000"/>
      </a:dk1>
      <a:lt1>
        <a:sysClr val="window" lastClr="FFFFFF"/>
      </a:lt1>
      <a:dk2>
        <a:srgbClr val="77B6C9"/>
      </a:dk2>
      <a:lt2>
        <a:srgbClr val="FFFFFF"/>
      </a:lt2>
      <a:accent1>
        <a:srgbClr val="99C9D7"/>
      </a:accent1>
      <a:accent2>
        <a:srgbClr val="77B6C9"/>
      </a:accent2>
      <a:accent3>
        <a:srgbClr val="77B6C9"/>
      </a:accent3>
      <a:accent4>
        <a:srgbClr val="6F6F6F"/>
      </a:accent4>
      <a:accent5>
        <a:srgbClr val="898D8D"/>
      </a:accent5>
      <a:accent6>
        <a:srgbClr val="A7ABAA"/>
      </a:accent6>
      <a:hlink>
        <a:srgbClr val="77B6C9"/>
      </a:hlink>
      <a:folHlink>
        <a:srgbClr val="99C9D7"/>
      </a:folHlink>
    </a:clrScheme>
    <a:fontScheme name="FL Calibri">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7469</TotalTime>
  <Words>3543</Words>
  <Application>Microsoft Office PowerPoint</Application>
  <PresentationFormat>On-screen Show (16:9)</PresentationFormat>
  <Paragraphs>427</Paragraphs>
  <Slides>38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FamilyLife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Hartman</dc:creator>
  <cp:lastModifiedBy>Eric Graefen</cp:lastModifiedBy>
  <cp:revision>105</cp:revision>
  <dcterms:created xsi:type="dcterms:W3CDTF">2016-01-08T21:41:49Z</dcterms:created>
  <dcterms:modified xsi:type="dcterms:W3CDTF">2019-09-09T19:26:11Z</dcterms:modified>
</cp:coreProperties>
</file>