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5" r:id="rId2"/>
    <p:sldId id="257" r:id="rId3"/>
    <p:sldId id="258" r:id="rId4"/>
    <p:sldId id="259" r:id="rId5"/>
    <p:sldId id="260" r:id="rId6"/>
    <p:sldId id="261" r:id="rId7"/>
    <p:sldId id="276" r:id="rId8"/>
    <p:sldId id="263" r:id="rId9"/>
    <p:sldId id="264" r:id="rId10"/>
    <p:sldId id="265" r:id="rId11"/>
    <p:sldId id="266" r:id="rId12"/>
    <p:sldId id="279" r:id="rId13"/>
    <p:sldId id="267" r:id="rId14"/>
    <p:sldId id="268" r:id="rId15"/>
    <p:sldId id="269" r:id="rId16"/>
    <p:sldId id="270" r:id="rId17"/>
    <p:sldId id="271" r:id="rId18"/>
    <p:sldId id="277" r:id="rId19"/>
    <p:sldId id="278" r:id="rId20"/>
    <p:sldId id="273" r:id="rId21"/>
    <p:sldId id="274" r:id="rId22"/>
    <p:sldId id="280" r:id="rId23"/>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A8AF2C-0FCE-4BB2-A787-9705539E93DD}">
          <p14:sldIdLst>
            <p14:sldId id="275"/>
            <p14:sldId id="257"/>
            <p14:sldId id="258"/>
            <p14:sldId id="259"/>
            <p14:sldId id="260"/>
            <p14:sldId id="261"/>
            <p14:sldId id="276"/>
            <p14:sldId id="263"/>
            <p14:sldId id="264"/>
            <p14:sldId id="265"/>
            <p14:sldId id="266"/>
            <p14:sldId id="279"/>
            <p14:sldId id="267"/>
            <p14:sldId id="268"/>
            <p14:sldId id="269"/>
            <p14:sldId id="270"/>
            <p14:sldId id="271"/>
            <p14:sldId id="277"/>
            <p14:sldId id="278"/>
            <p14:sldId id="273"/>
            <p14:sldId id="274"/>
            <p14:sldId id="28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C2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74857" autoAdjust="0"/>
  </p:normalViewPr>
  <p:slideViewPr>
    <p:cSldViewPr>
      <p:cViewPr varScale="1">
        <p:scale>
          <a:sx n="116" d="100"/>
          <a:sy n="116" d="100"/>
        </p:scale>
        <p:origin x="1526" y="72"/>
      </p:cViewPr>
      <p:guideLst>
        <p:guide orient="horz" pos="1620"/>
        <p:guide pos="2880"/>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D79CD1C3-1148-4ABF-87E5-F3062E5BFA4C}" type="datetimeFigureOut">
              <a:rPr lang="en-US" smtClean="0"/>
              <a:pPr/>
              <a:t>9/9/2019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5D24693D-AB1D-4EEC-8EA7-0610CF38EBAE}" type="slidenum">
              <a:rPr lang="en-US" smtClean="0"/>
              <a:pPr/>
              <a:t>‹#›</a:t>
            </a:fld>
            <a:endParaRPr lang="en-US"/>
          </a:p>
        </p:txBody>
      </p:sp>
    </p:spTree>
    <p:extLst>
      <p:ext uri="{BB962C8B-B14F-4D97-AF65-F5344CB8AC3E}">
        <p14:creationId xmlns:p14="http://schemas.microsoft.com/office/powerpoint/2010/main" val="511762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1D13ACD1-6BDB-42AC-A003-A81C0BE83239}" type="datetimeFigureOut">
              <a:rPr lang="en-US" smtClean="0"/>
              <a:pPr/>
              <a:t>9/9/2019</a:t>
            </a:fld>
            <a:endParaRPr lang="en-US"/>
          </a:p>
        </p:txBody>
      </p:sp>
      <p:sp>
        <p:nvSpPr>
          <p:cNvPr id="4" name="Slide Image Placeholder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63EBB94C-6014-4FDE-A52F-0A45F4EC6601}" type="slidenum">
              <a:rPr lang="en-US" smtClean="0"/>
              <a:pPr/>
              <a:t>‹#›</a:t>
            </a:fld>
            <a:endParaRPr lang="en-US"/>
          </a:p>
        </p:txBody>
      </p:sp>
    </p:spTree>
    <p:extLst>
      <p:ext uri="{BB962C8B-B14F-4D97-AF65-F5344CB8AC3E}">
        <p14:creationId xmlns:p14="http://schemas.microsoft.com/office/powerpoint/2010/main" val="8384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volunteer.familylife.com/overcomingobjection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Pre-assignment ideas</a:t>
            </a:r>
          </a:p>
          <a:p>
            <a:r>
              <a:rPr lang="en-US" dirty="0" smtClean="0"/>
              <a:t>Review invitation plan.  Send them the link. www???</a:t>
            </a:r>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2-5 </a:t>
            </a:r>
            <a:r>
              <a:rPr lang="en-US" dirty="0" err="1" smtClean="0"/>
              <a:t>Mins</a:t>
            </a:r>
            <a:r>
              <a:rPr lang="en-US" dirty="0" smtClean="0"/>
              <a:t> </a:t>
            </a:r>
          </a:p>
          <a:p>
            <a:r>
              <a:rPr lang="en-US" dirty="0" smtClean="0"/>
              <a:t>Remind</a:t>
            </a:r>
            <a:r>
              <a:rPr lang="en-US" baseline="0" dirty="0" smtClean="0"/>
              <a:t> Coaches to email after a call.  Encouraging and helpful tips given based on the conversation.</a:t>
            </a:r>
          </a:p>
          <a:p>
            <a:r>
              <a:rPr lang="en-US" baseline="0" dirty="0" smtClean="0"/>
              <a:t>Enter information in database. Explain what to enter. Key points from conversation.  If they leave a message enter LM.  Entering this data helps the Coach be reminded of the conversation 2 weeks down the road. Improves the relationship when you ask about items/issues from previous conversation. </a:t>
            </a:r>
          </a:p>
          <a:p>
            <a:r>
              <a:rPr lang="en-US" baseline="0" dirty="0" smtClean="0"/>
              <a:t>Prepare to call next number.</a:t>
            </a:r>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 </a:t>
            </a:r>
            <a:r>
              <a:rPr lang="en-US" dirty="0" err="1" smtClean="0"/>
              <a:t>mins</a:t>
            </a:r>
            <a:endParaRPr lang="en-US" dirty="0" smtClean="0"/>
          </a:p>
          <a:p>
            <a:r>
              <a:rPr lang="en-US" dirty="0" smtClean="0"/>
              <a:t>Have each of the coaches pick the two or three</a:t>
            </a:r>
            <a:r>
              <a:rPr lang="en-US" baseline="0" dirty="0" smtClean="0"/>
              <a:t> tips they like and want to use or remember to use.</a:t>
            </a:r>
          </a:p>
          <a:p>
            <a:r>
              <a:rPr lang="en-US" baseline="0" dirty="0" smtClean="0"/>
              <a:t>They can use these when they practice their scripts in the next exercise.</a:t>
            </a:r>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15-20 </a:t>
            </a:r>
            <a:r>
              <a:rPr lang="en-US" dirty="0" err="1" smtClean="0"/>
              <a:t>Mins</a:t>
            </a:r>
            <a:endParaRPr lang="en-US" dirty="0" smtClean="0"/>
          </a:p>
          <a:p>
            <a:r>
              <a:rPr lang="en-US" dirty="0" smtClean="0"/>
              <a:t>For sure have them individually</a:t>
            </a:r>
            <a:r>
              <a:rPr lang="en-US" baseline="0" dirty="0" smtClean="0"/>
              <a:t> review call 1 script</a:t>
            </a:r>
          </a:p>
          <a:p>
            <a:r>
              <a:rPr lang="en-US" baseline="0" dirty="0" smtClean="0"/>
              <a:t>As a group identify key components. </a:t>
            </a:r>
          </a:p>
          <a:p>
            <a:endParaRPr lang="en-US" baseline="0" dirty="0" smtClean="0"/>
          </a:p>
          <a:p>
            <a:r>
              <a:rPr lang="en-US" b="1" baseline="0" dirty="0" smtClean="0">
                <a:solidFill>
                  <a:srgbClr val="FF0000"/>
                </a:solidFill>
              </a:rPr>
              <a:t>Ex. Conversation: </a:t>
            </a:r>
            <a:r>
              <a:rPr lang="en-US" baseline="0" dirty="0" smtClean="0"/>
              <a:t>May need the leader modeling the call and breaking it down into elements</a:t>
            </a:r>
          </a:p>
          <a:p>
            <a:r>
              <a:rPr lang="en-US" baseline="0" dirty="0" smtClean="0"/>
              <a:t>May want to do this with another experienced team member all at once and then break it down in to the different elements. </a:t>
            </a:r>
          </a:p>
          <a:p>
            <a:r>
              <a:rPr lang="en-US" baseline="0" dirty="0" smtClean="0"/>
              <a:t>Have group identify key points.</a:t>
            </a:r>
            <a:endParaRPr lang="en-US" dirty="0" smtClean="0"/>
          </a:p>
          <a:p>
            <a:r>
              <a:rPr lang="en-US" dirty="0" smtClean="0"/>
              <a:t>As time allows review other call</a:t>
            </a:r>
            <a:r>
              <a:rPr lang="en-US" baseline="0" dirty="0" smtClean="0"/>
              <a:t> scripts</a:t>
            </a:r>
          </a:p>
          <a:p>
            <a:r>
              <a:rPr lang="en-US" baseline="0" dirty="0" smtClean="0"/>
              <a:t>Skills Coaching for future emails and sessions on having good conversations.</a:t>
            </a:r>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10-15 </a:t>
            </a:r>
            <a:r>
              <a:rPr lang="en-US" dirty="0" err="1" smtClean="0"/>
              <a:t>mins</a:t>
            </a:r>
            <a:r>
              <a:rPr lang="en-US" dirty="0" smtClean="0"/>
              <a:t>.</a:t>
            </a:r>
          </a:p>
          <a:p>
            <a:r>
              <a:rPr lang="en-US" dirty="0" smtClean="0"/>
              <a:t>Their turn to practice. Remind them to incorporate their</a:t>
            </a:r>
            <a:r>
              <a:rPr lang="en-US" baseline="0" dirty="0" smtClean="0"/>
              <a:t> tips they picked.</a:t>
            </a:r>
            <a:endParaRPr lang="en-US" dirty="0" smtClean="0"/>
          </a:p>
          <a:p>
            <a:r>
              <a:rPr lang="en-US" dirty="0" smtClean="0"/>
              <a:t>In a live setting the</a:t>
            </a:r>
            <a:r>
              <a:rPr lang="en-US" baseline="0" dirty="0" smtClean="0"/>
              <a:t> leader should wander around listening to different conversations. Coach them as you listen.</a:t>
            </a:r>
          </a:p>
          <a:p>
            <a:r>
              <a:rPr lang="en-US" baseline="0" dirty="0" smtClean="0"/>
              <a:t>At the end of the time.  Ask for feedback: How did they do? Feel?  What is one thing they can improve?</a:t>
            </a:r>
          </a:p>
          <a:p>
            <a:r>
              <a:rPr lang="en-US" baseline="0" dirty="0" smtClean="0"/>
              <a:t>Encourage as well.  Mention things you heard that were done well.</a:t>
            </a:r>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5-10 </a:t>
            </a:r>
            <a:r>
              <a:rPr lang="en-US" dirty="0" err="1" smtClean="0"/>
              <a:t>mins</a:t>
            </a:r>
            <a:endParaRPr lang="en-US" dirty="0" smtClean="0"/>
          </a:p>
          <a:p>
            <a:r>
              <a:rPr lang="en-US" dirty="0" smtClean="0"/>
              <a:t>The leader</a:t>
            </a:r>
            <a:r>
              <a:rPr lang="en-US" baseline="0" dirty="0" smtClean="0"/>
              <a:t> may model leaving a good </a:t>
            </a:r>
            <a:r>
              <a:rPr lang="en-US" baseline="0" dirty="0" err="1" smtClean="0"/>
              <a:t>msg</a:t>
            </a:r>
            <a:r>
              <a:rPr lang="en-US" baseline="0" dirty="0" smtClean="0"/>
              <a:t> using a LM template</a:t>
            </a:r>
          </a:p>
          <a:p>
            <a:r>
              <a:rPr lang="en-US" baseline="0" dirty="0" smtClean="0"/>
              <a:t>Identify what is important information. </a:t>
            </a:r>
            <a:r>
              <a:rPr lang="en-US" i="1" baseline="0" dirty="0" smtClean="0"/>
              <a:t>Name, why calling, Send an email. Phone number to contact, thank for investing in marriages.</a:t>
            </a:r>
          </a:p>
          <a:p>
            <a:r>
              <a:rPr lang="en-US" dirty="0" smtClean="0"/>
              <a:t>If time allows have them practice leaving a message with a partner.</a:t>
            </a:r>
            <a:r>
              <a:rPr lang="en-US" baseline="0" dirty="0" smtClean="0"/>
              <a:t>  </a:t>
            </a:r>
          </a:p>
          <a:p>
            <a:r>
              <a:rPr lang="en-US" baseline="0" dirty="0" smtClean="0"/>
              <a:t>Have one person share how they would leave a message</a:t>
            </a:r>
            <a:endParaRPr lang="en-US" dirty="0" smtClean="0"/>
          </a:p>
          <a:p>
            <a:r>
              <a:rPr lang="en-US" dirty="0" smtClean="0"/>
              <a:t>Remind</a:t>
            </a:r>
            <a:r>
              <a:rPr lang="en-US" baseline="0" dirty="0" smtClean="0"/>
              <a:t> Coaches to use value language: invest, grow, etc.  Don’t use save money or free registration.  This is about life change.</a:t>
            </a:r>
            <a:endParaRPr lang="en-US" dirty="0" smtClean="0"/>
          </a:p>
        </p:txBody>
      </p:sp>
      <p:sp>
        <p:nvSpPr>
          <p:cNvPr id="4" name="Slide Number Placeholder 3"/>
          <p:cNvSpPr>
            <a:spLocks noGrp="1"/>
          </p:cNvSpPr>
          <p:nvPr>
            <p:ph type="sldNum" sz="quarter" idx="10"/>
          </p:nvPr>
        </p:nvSpPr>
        <p:spPr/>
        <p:txBody>
          <a:bodyPr/>
          <a:lstStyle/>
          <a:p>
            <a:fld id="{63EBB94C-6014-4FDE-A52F-0A45F4EC6601}" type="slidenum">
              <a:rPr lang="en-US" smtClean="0"/>
              <a:pPr/>
              <a:t>15</a:t>
            </a:fld>
            <a:endParaRPr lang="en-US"/>
          </a:p>
        </p:txBody>
      </p:sp>
    </p:spTree>
    <p:extLst>
      <p:ext uri="{BB962C8B-B14F-4D97-AF65-F5344CB8AC3E}">
        <p14:creationId xmlns:p14="http://schemas.microsoft.com/office/powerpoint/2010/main" val="2316198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5 -8 </a:t>
            </a:r>
            <a:r>
              <a:rPr lang="en-US" dirty="0" err="1" smtClean="0"/>
              <a:t>Mins</a:t>
            </a:r>
            <a:endParaRPr lang="en-US" dirty="0" smtClean="0"/>
          </a:p>
          <a:p>
            <a:endParaRPr lang="en-US" dirty="0" smtClean="0"/>
          </a:p>
          <a:p>
            <a:r>
              <a:rPr lang="en-US" dirty="0" smtClean="0"/>
              <a:t>Email with simple information and concise is highly recommended.  3-4 sentences.  </a:t>
            </a:r>
          </a:p>
          <a:p>
            <a:r>
              <a:rPr lang="en-US" dirty="0" smtClean="0"/>
              <a:t>http://www.familylife.com/weekendtoremember2015/inviteothers</a:t>
            </a:r>
          </a:p>
          <a:p>
            <a:r>
              <a:rPr lang="en-US" dirty="0" smtClean="0"/>
              <a:t>You can use this link to show one or more of the videos</a:t>
            </a:r>
            <a:r>
              <a:rPr lang="en-US" baseline="0" dirty="0" smtClean="0"/>
              <a:t> as needed. Watch your time though.  Do not show all five.</a:t>
            </a:r>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5-7 </a:t>
            </a:r>
            <a:r>
              <a:rPr lang="en-US" dirty="0" err="1" smtClean="0"/>
              <a:t>mins</a:t>
            </a:r>
            <a:endParaRPr lang="en-US" dirty="0" smtClean="0"/>
          </a:p>
          <a:p>
            <a:r>
              <a:rPr lang="en-US" baseline="0" dirty="0" smtClean="0"/>
              <a:t>Suggest to Coaches that Soc Media could be used by GC’s to invite.</a:t>
            </a:r>
            <a:endParaRPr lang="en-US" dirty="0" smtClean="0"/>
          </a:p>
          <a:p>
            <a:r>
              <a:rPr lang="en-US" dirty="0" smtClean="0"/>
              <a:t>Put</a:t>
            </a:r>
            <a:r>
              <a:rPr lang="en-US" baseline="0" dirty="0" smtClean="0"/>
              <a:t> on FB, twitter an invitation to attend</a:t>
            </a:r>
          </a:p>
          <a:p>
            <a:r>
              <a:rPr lang="en-US" baseline="0" dirty="0" smtClean="0"/>
              <a:t>Give dates and basic info</a:t>
            </a:r>
          </a:p>
          <a:p>
            <a:r>
              <a:rPr lang="en-US" baseline="0" dirty="0" smtClean="0"/>
              <a:t>Encourage people to call or talk with you</a:t>
            </a:r>
          </a:p>
          <a:p>
            <a:r>
              <a:rPr lang="en-US" baseline="0" dirty="0" smtClean="0"/>
              <a:t>See people at church, work etc. may make it easier to invite.  </a:t>
            </a:r>
          </a:p>
          <a:p>
            <a:endParaRPr lang="en-US" baseline="0" dirty="0" smtClean="0"/>
          </a:p>
          <a:p>
            <a:r>
              <a:rPr lang="en-US" baseline="0" dirty="0" smtClean="0"/>
              <a:t>Don’t recommend FB or other as way to connect with GC’s to coach.</a:t>
            </a:r>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Optional:</a:t>
            </a:r>
          </a:p>
          <a:p>
            <a:r>
              <a:rPr lang="en-US" dirty="0" smtClean="0"/>
              <a:t>5-10 </a:t>
            </a:r>
            <a:r>
              <a:rPr lang="en-US" dirty="0" err="1" smtClean="0"/>
              <a:t>Mins</a:t>
            </a:r>
            <a:endParaRPr lang="en-US" dirty="0" smtClean="0"/>
          </a:p>
          <a:p>
            <a:r>
              <a:rPr lang="en-US" dirty="0" smtClean="0"/>
              <a:t>This could be a later email.</a:t>
            </a:r>
          </a:p>
          <a:p>
            <a:r>
              <a:rPr lang="en-US" dirty="0" smtClean="0"/>
              <a:t>If time allows put up website for ordering</a:t>
            </a:r>
            <a:r>
              <a:rPr lang="en-US" baseline="0" dirty="0" smtClean="0"/>
              <a:t> materials.  Review different materials available and how to go about ordering online.</a:t>
            </a:r>
          </a:p>
          <a:p>
            <a:r>
              <a:rPr lang="en-US" baseline="0" dirty="0" smtClean="0"/>
              <a:t>This could be a place where people get bogged down in the details.  If only one or two people are struggling with this website.  Let them know you will connect with them later to go over this part of the presentation.  If most of the team is struggling then spend necessary time to help them be confidant.</a:t>
            </a:r>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5-10 </a:t>
            </a:r>
            <a:r>
              <a:rPr lang="en-US" dirty="0" err="1" smtClean="0"/>
              <a:t>mins</a:t>
            </a:r>
            <a:endParaRPr lang="en-US" dirty="0" smtClean="0"/>
          </a:p>
          <a:p>
            <a:r>
              <a:rPr lang="en-US" dirty="0" smtClean="0"/>
              <a:t>Refer to document in packet for possible</a:t>
            </a:r>
            <a:r>
              <a:rPr lang="en-US" baseline="0" dirty="0" smtClean="0"/>
              <a:t> answers.</a:t>
            </a:r>
          </a:p>
          <a:p>
            <a:r>
              <a:rPr lang="en-US" baseline="0" dirty="0" err="1" smtClean="0"/>
              <a:t>Possbile</a:t>
            </a:r>
            <a:r>
              <a:rPr lang="en-US" baseline="0" dirty="0" smtClean="0"/>
              <a:t> activities: Assign each statement to a group to come up with possible responses</a:t>
            </a:r>
          </a:p>
          <a:p>
            <a:r>
              <a:rPr lang="en-US" baseline="0" dirty="0" smtClean="0"/>
              <a:t>	        Assign to individuals to craft a response.</a:t>
            </a:r>
          </a:p>
          <a:p>
            <a:r>
              <a:rPr lang="en-US" baseline="0" dirty="0" smtClean="0"/>
              <a:t>	        Review as a group. Ask for volunteers to give a response then compare to document in packet.</a:t>
            </a:r>
          </a:p>
          <a:p>
            <a:endParaRPr lang="en-US" baseline="0" dirty="0" smtClean="0"/>
          </a:p>
          <a:p>
            <a:r>
              <a:rPr lang="en-US" sz="1200" dirty="0" smtClean="0">
                <a:hlinkClick r:id="rId3"/>
              </a:rPr>
              <a:t>http://volunteer.familylife.com/overcomingobjections/</a:t>
            </a:r>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needed.</a:t>
            </a:r>
            <a:r>
              <a:rPr lang="en-US" baseline="0" dirty="0" smtClean="0"/>
              <a:t>  Refer to </a:t>
            </a:r>
            <a:r>
              <a:rPr lang="en-US" baseline="0" dirty="0" smtClean="0"/>
              <a:t>Team Database </a:t>
            </a:r>
            <a:r>
              <a:rPr lang="en-US" baseline="0" dirty="0" smtClean="0"/>
              <a:t>training information.</a:t>
            </a:r>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3-4</a:t>
            </a:r>
            <a:r>
              <a:rPr lang="en-US" baseline="0" dirty="0" smtClean="0"/>
              <a:t> Min overview.  </a:t>
            </a:r>
          </a:p>
          <a:p>
            <a:r>
              <a:rPr lang="en-US" baseline="0" dirty="0" smtClean="0"/>
              <a:t>Po</a:t>
            </a:r>
          </a:p>
          <a:p>
            <a:r>
              <a:rPr lang="en-US" baseline="0" dirty="0" err="1" smtClean="0"/>
              <a:t>ssibly</a:t>
            </a:r>
            <a:r>
              <a:rPr lang="en-US" baseline="0" dirty="0" smtClean="0"/>
              <a:t> introduce yourself, depends on how well you have built your relationship with the team.</a:t>
            </a:r>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Video 2:21 length</a:t>
            </a:r>
          </a:p>
          <a:p>
            <a:pPr rtl="0"/>
            <a:r>
              <a:rPr lang="en-US" dirty="0" smtClean="0"/>
              <a:t>Prior to showing video ask them to summarize the main points</a:t>
            </a:r>
            <a:r>
              <a:rPr lang="en-US" baseline="0" dirty="0" smtClean="0"/>
              <a:t> of the video</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3-4 </a:t>
            </a:r>
            <a:r>
              <a:rPr lang="en-US" dirty="0" err="1" smtClean="0"/>
              <a:t>mins</a:t>
            </a:r>
            <a:r>
              <a:rPr lang="en-US" dirty="0" smtClean="0"/>
              <a:t> discussion</a:t>
            </a:r>
          </a:p>
          <a:p>
            <a:pPr rtl="0"/>
            <a:r>
              <a:rPr lang="en-US" dirty="0" smtClean="0"/>
              <a:t>Summarize with group. Have 2-3 individuals share their thoughts to the group.  </a:t>
            </a:r>
          </a:p>
          <a:p>
            <a:pPr rtl="0"/>
            <a:endParaRPr lang="en-US" dirty="0" smtClean="0"/>
          </a:p>
          <a:p>
            <a:pPr rtl="0"/>
            <a:r>
              <a:rPr lang="en-US" dirty="0" smtClean="0"/>
              <a:t>Possible Answers: </a:t>
            </a:r>
          </a:p>
          <a:p>
            <a:pPr rtl="0"/>
            <a:r>
              <a:rPr lang="en-US" dirty="0" smtClean="0"/>
              <a:t>Accountability</a:t>
            </a:r>
          </a:p>
          <a:p>
            <a:pPr rtl="0"/>
            <a:r>
              <a:rPr lang="en-US" dirty="0" smtClean="0"/>
              <a:t>Encouragement</a:t>
            </a:r>
          </a:p>
          <a:p>
            <a:pPr rtl="0"/>
            <a:r>
              <a:rPr lang="en-US" dirty="0" smtClean="0"/>
              <a:t>Provide Ideas/Help</a:t>
            </a:r>
          </a:p>
          <a:p>
            <a:pPr rtl="0"/>
            <a:r>
              <a:rPr lang="en-US" dirty="0" smtClean="0"/>
              <a:t>Develop Inviting Strategy</a:t>
            </a:r>
          </a:p>
          <a:p>
            <a:pPr rtl="0"/>
            <a:endParaRPr lang="en-US" dirty="0" smtClean="0"/>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4</a:t>
            </a:fld>
            <a:endParaRPr lang="en-US"/>
          </a:p>
        </p:txBody>
      </p:sp>
    </p:spTree>
    <p:extLst>
      <p:ext uri="{BB962C8B-B14F-4D97-AF65-F5344CB8AC3E}">
        <p14:creationId xmlns:p14="http://schemas.microsoft.com/office/powerpoint/2010/main" val="304963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3-4 </a:t>
            </a:r>
            <a:r>
              <a:rPr lang="en-US" dirty="0" err="1" smtClean="0"/>
              <a:t>mins</a:t>
            </a:r>
            <a:r>
              <a:rPr lang="en-US" dirty="0" smtClean="0"/>
              <a:t>.</a:t>
            </a:r>
          </a:p>
          <a:p>
            <a:endParaRPr lang="en-US" dirty="0" smtClean="0"/>
          </a:p>
          <a:p>
            <a:r>
              <a:rPr lang="en-US" dirty="0" smtClean="0"/>
              <a:t>Describe briefly focus,</a:t>
            </a:r>
            <a:r>
              <a:rPr lang="en-US" baseline="0" dirty="0" smtClean="0"/>
              <a:t> encourage, pray</a:t>
            </a:r>
            <a:endParaRPr lang="en-US" dirty="0" smtClean="0"/>
          </a:p>
          <a:p>
            <a:r>
              <a:rPr lang="en-US" dirty="0" smtClean="0"/>
              <a:t>Click to here after group sharing</a:t>
            </a:r>
            <a:r>
              <a:rPr lang="en-US" baseline="0" dirty="0" smtClean="0"/>
              <a:t> from previous slide.  Three words to summarize the vision.</a:t>
            </a:r>
          </a:p>
          <a:p>
            <a:r>
              <a:rPr lang="en-US" baseline="0" dirty="0" smtClean="0"/>
              <a:t>Use the graphic at bottom as you see fit.  If it supports the vision then use it.  If it doesn’t delete from slide.</a:t>
            </a:r>
          </a:p>
          <a:p>
            <a:r>
              <a:rPr lang="en-US" baseline="0" dirty="0" smtClean="0"/>
              <a:t> Remember simple is better for this slide.</a:t>
            </a:r>
          </a:p>
          <a:p>
            <a:r>
              <a:rPr lang="en-US" baseline="0" dirty="0" smtClean="0"/>
              <a:t>Insert Scripture as needed: 1 Thessalonians 5:11, Acts 15:32, Romans 1:12, Matthew 9:38, Matthew 14:23, Luke 6:28, Luke 22:32</a:t>
            </a:r>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5-10mins</a:t>
            </a:r>
            <a:r>
              <a:rPr lang="en-US" baseline="0" dirty="0" smtClean="0"/>
              <a:t> </a:t>
            </a:r>
            <a:endParaRPr lang="en-US" dirty="0" smtClean="0"/>
          </a:p>
          <a:p>
            <a:pPr rtl="0"/>
            <a:r>
              <a:rPr lang="en-US" dirty="0" smtClean="0"/>
              <a:t>No real order to the list.  </a:t>
            </a:r>
          </a:p>
          <a:p>
            <a:pPr rtl="0"/>
            <a:r>
              <a:rPr lang="en-US" dirty="0" smtClean="0"/>
              <a:t>Spend time explaining why 5 calls.  Help</a:t>
            </a:r>
            <a:r>
              <a:rPr lang="en-US" baseline="0" dirty="0" smtClean="0"/>
              <a:t> not harassment.  Encouragement, accountability.  You won’t have conversations each time you contact.  Messages are encouraging and give </a:t>
            </a:r>
            <a:r>
              <a:rPr lang="en-US" baseline="0" smtClean="0"/>
              <a:t>some accountability</a:t>
            </a:r>
            <a:endParaRPr lang="en-US" dirty="0" smtClean="0"/>
          </a:p>
          <a:p>
            <a:pPr rtl="0"/>
            <a:r>
              <a:rPr lang="en-US" dirty="0" smtClean="0"/>
              <a:t>Review Invitation plan with group.  Should be in packet.  (Briefly highlight and review but don’t go into lots of detail.  They can read on their own.)</a:t>
            </a:r>
          </a:p>
          <a:p>
            <a:pPr rtl="0"/>
            <a:r>
              <a:rPr lang="en-US" dirty="0" smtClean="0"/>
              <a:t>Ordering materials may need a bit of review at the end of the training.  Not in the middle of the training. This will distract from the main goal of this training.</a:t>
            </a:r>
          </a:p>
          <a:p>
            <a:pPr rtl="0"/>
            <a:r>
              <a:rPr lang="en-US" dirty="0" smtClean="0"/>
              <a:t>Emphasize Prayer</a:t>
            </a:r>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6</a:t>
            </a:fld>
            <a:endParaRPr lang="en-US"/>
          </a:p>
        </p:txBody>
      </p:sp>
    </p:spTree>
    <p:extLst>
      <p:ext uri="{BB962C8B-B14F-4D97-AF65-F5344CB8AC3E}">
        <p14:creationId xmlns:p14="http://schemas.microsoft.com/office/powerpoint/2010/main" val="1932536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5-7</a:t>
            </a:r>
            <a:r>
              <a:rPr lang="en-US" baseline="0" dirty="0" smtClean="0"/>
              <a:t> </a:t>
            </a:r>
            <a:r>
              <a:rPr lang="en-US" baseline="0" dirty="0" err="1" smtClean="0"/>
              <a:t>mins</a:t>
            </a:r>
            <a:endParaRPr lang="en-US" baseline="0" dirty="0" smtClean="0"/>
          </a:p>
          <a:p>
            <a:r>
              <a:rPr lang="en-US" dirty="0" smtClean="0"/>
              <a:t>  Text may be</a:t>
            </a:r>
            <a:r>
              <a:rPr lang="en-US" baseline="0" dirty="0" smtClean="0"/>
              <a:t> the best way to set up a phone conversation. ( Remind them there are sample text templates on the volunteer website.)</a:t>
            </a:r>
          </a:p>
          <a:p>
            <a:r>
              <a:rPr lang="en-US" baseline="0" dirty="0" smtClean="0"/>
              <a:t> If no text response then dial the phone.  If you miss them on the phone than you can email them. </a:t>
            </a:r>
          </a:p>
          <a:p>
            <a:r>
              <a:rPr lang="en-US" baseline="0" dirty="0" smtClean="0"/>
              <a:t> If you do have a conversation then use email to follow up. </a:t>
            </a:r>
            <a:r>
              <a:rPr lang="en-US" dirty="0" smtClean="0"/>
              <a:t>Use your</a:t>
            </a:r>
            <a:r>
              <a:rPr lang="en-US" baseline="0" dirty="0" smtClean="0"/>
              <a:t> </a:t>
            </a:r>
            <a:r>
              <a:rPr lang="en-US" baseline="0" dirty="0" err="1" smtClean="0"/>
              <a:t>judgement</a:t>
            </a:r>
            <a:r>
              <a:rPr lang="en-US" baseline="0" dirty="0" smtClean="0"/>
              <a:t> though.  </a:t>
            </a:r>
          </a:p>
          <a:p>
            <a:r>
              <a:rPr lang="en-US" baseline="0" dirty="0" smtClean="0"/>
              <a:t>Hopefully in the notes you know which way is best to connect. </a:t>
            </a:r>
          </a:p>
          <a:p>
            <a:r>
              <a:rPr lang="en-US" baseline="0" dirty="0" smtClean="0"/>
              <a:t> However, a conversation is always the highest preference to help GC’s and establish a relationship.</a:t>
            </a:r>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a:t>
            </a:r>
            <a:r>
              <a:rPr lang="en-US" dirty="0" err="1" smtClean="0"/>
              <a:t>mins</a:t>
            </a:r>
            <a:endParaRPr lang="en-US" dirty="0" smtClean="0"/>
          </a:p>
          <a:p>
            <a:r>
              <a:rPr lang="en-US" dirty="0" smtClean="0"/>
              <a:t>Review why</a:t>
            </a:r>
            <a:r>
              <a:rPr lang="en-US" baseline="0" dirty="0" smtClean="0"/>
              <a:t> we make the calls.  Tie these ideas back to vision.</a:t>
            </a:r>
          </a:p>
          <a:p>
            <a:endParaRPr lang="en-US" baseline="0" dirty="0" smtClean="0"/>
          </a:p>
          <a:p>
            <a:r>
              <a:rPr lang="en-US" baseline="0" dirty="0" smtClean="0"/>
              <a:t>Encourage: Provide two or three verbal encouragement statement ideas </a:t>
            </a:r>
            <a:r>
              <a:rPr lang="en-US" baseline="0" dirty="0" err="1" smtClean="0"/>
              <a:t>ie</a:t>
            </a:r>
            <a:r>
              <a:rPr lang="en-US" baseline="0" dirty="0" smtClean="0"/>
              <a:t>. Thank you for being a GC.  You know people like you can make a huge difference in a marriage and family.  You get to invite people to have an encounter like no other!</a:t>
            </a:r>
          </a:p>
          <a:p>
            <a:endParaRPr lang="en-US" baseline="0" dirty="0" smtClean="0"/>
          </a:p>
          <a:p>
            <a:r>
              <a:rPr lang="en-US" baseline="0" dirty="0" smtClean="0"/>
              <a:t>Provide Help: What can I do to help you?  What questions do you have?</a:t>
            </a:r>
          </a:p>
          <a:p>
            <a:endParaRPr lang="en-US" baseline="0" dirty="0" smtClean="0"/>
          </a:p>
          <a:p>
            <a:r>
              <a:rPr lang="en-US" baseline="0" dirty="0" smtClean="0"/>
              <a:t>Ideas for inviting.  Don’t overwhelm the GC with 10 ideas.  Provide one or two after you discover what they were planning to do for their invite strategy.</a:t>
            </a:r>
          </a:p>
          <a:p>
            <a:endParaRPr lang="en-US" baseline="0" dirty="0" smtClean="0"/>
          </a:p>
          <a:p>
            <a:r>
              <a:rPr lang="en-US" baseline="0" dirty="0" smtClean="0"/>
              <a:t>Record Information: Remind the Coaches to remind GC’s it is important to record info, so they know how to engage people in subsequent calls.</a:t>
            </a:r>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5-6 </a:t>
            </a:r>
            <a:r>
              <a:rPr lang="en-US" dirty="0" err="1" smtClean="0"/>
              <a:t>Mins</a:t>
            </a:r>
            <a:r>
              <a:rPr lang="en-US" dirty="0" smtClean="0"/>
              <a:t> </a:t>
            </a:r>
          </a:p>
          <a:p>
            <a:r>
              <a:rPr lang="en-US" dirty="0" smtClean="0"/>
              <a:t>This is a review.  Don’t spend a ton of time going over this.</a:t>
            </a:r>
          </a:p>
          <a:p>
            <a:r>
              <a:rPr lang="en-US" dirty="0" smtClean="0"/>
              <a:t>Pick the one or two items you want to camp</a:t>
            </a:r>
            <a:r>
              <a:rPr lang="en-US" baseline="0" dirty="0" smtClean="0"/>
              <a:t> on to get the point across.  Spend time on those and gloss over the others.  </a:t>
            </a:r>
          </a:p>
          <a:p>
            <a:r>
              <a:rPr lang="en-US" baseline="0" dirty="0" smtClean="0"/>
              <a:t>Pick the ones that will help your coaches the most.</a:t>
            </a:r>
            <a:endParaRPr lang="en-US" dirty="0" smtClean="0"/>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5-6 </a:t>
            </a:r>
            <a:r>
              <a:rPr lang="en-US" dirty="0" err="1" smtClean="0"/>
              <a:t>Mins</a:t>
            </a:r>
            <a:r>
              <a:rPr lang="en-US" dirty="0" smtClean="0"/>
              <a:t> </a:t>
            </a:r>
          </a:p>
          <a:p>
            <a:r>
              <a:rPr lang="en-US" dirty="0" smtClean="0"/>
              <a:t>Don’t spend a ton of time going over this.</a:t>
            </a:r>
          </a:p>
          <a:p>
            <a:r>
              <a:rPr lang="en-US" dirty="0" smtClean="0"/>
              <a:t>Pick the one or two items you want to camp</a:t>
            </a:r>
            <a:r>
              <a:rPr lang="en-US" baseline="0" dirty="0" smtClean="0"/>
              <a:t> on to get the point across. </a:t>
            </a:r>
          </a:p>
          <a:p>
            <a:r>
              <a:rPr lang="en-US" baseline="0" dirty="0" smtClean="0"/>
              <a:t>Probably spend the most time on Materials and Action Plan</a:t>
            </a:r>
          </a:p>
          <a:p>
            <a:r>
              <a:rPr lang="en-US" baseline="0" dirty="0" smtClean="0"/>
              <a:t>Spend time on those and gloss over the others.  </a:t>
            </a:r>
          </a:p>
          <a:p>
            <a:r>
              <a:rPr lang="en-US" baseline="0" dirty="0" smtClean="0"/>
              <a:t>Pick the ones that will help your coaches the most.</a:t>
            </a:r>
          </a:p>
          <a:p>
            <a:endParaRPr lang="en-US" baseline="0" dirty="0" smtClean="0"/>
          </a:p>
          <a:p>
            <a:r>
              <a:rPr lang="en-US" baseline="0" dirty="0" smtClean="0"/>
              <a:t>May want to have website up for materials.  Quickly show what is available. Be careful this could suck up time and become a rabbit trail distracting from main purpose of training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cxnSp>
        <p:nvCxnSpPr>
          <p:cNvPr id="13" name="Straight Connector 12"/>
          <p:cNvCxnSpPr/>
          <p:nvPr userDrawn="1"/>
        </p:nvCxnSpPr>
        <p:spPr>
          <a:xfrm>
            <a:off x="0" y="390525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80" cy="5143500"/>
          </a:xfrm>
          <a:prstGeom prst="rect">
            <a:avLst/>
          </a:prstGeom>
        </p:spPr>
      </p:pic>
      <p:pic>
        <p:nvPicPr>
          <p:cNvPr id="10" name="Picture 2" descr="E:\Training in a Box\FamilyLife Logo.png"/>
          <p:cNvPicPr>
            <a:picLocks noChangeAspect="1" noChangeArrowheads="1"/>
          </p:cNvPicPr>
          <p:nvPr userDrawn="1"/>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152400" y="2495550"/>
            <a:ext cx="1371600" cy="2236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0" y="2658130"/>
            <a:ext cx="6834422" cy="523220"/>
          </a:xfrm>
          <a:prstGeom prst="rect">
            <a:avLst/>
          </a:prstGeom>
          <a:noFill/>
        </p:spPr>
        <p:txBody>
          <a:bodyPr wrap="square" rtlCol="0">
            <a:spAutoFit/>
          </a:bodyPr>
          <a:lstStyle/>
          <a:p>
            <a:r>
              <a:rPr lang="en-US" sz="2800" spc="0" dirty="0" smtClean="0">
                <a:latin typeface="+mj-lt"/>
              </a:rPr>
              <a:t>COACHING</a:t>
            </a:r>
            <a:r>
              <a:rPr lang="en-US" sz="2800" spc="0" baseline="0" dirty="0" smtClean="0">
                <a:latin typeface="+mj-lt"/>
              </a:rPr>
              <a:t> </a:t>
            </a:r>
            <a:r>
              <a:rPr lang="en-US" sz="2800" spc="0" dirty="0" smtClean="0">
                <a:latin typeface="+mj-lt"/>
              </a:rPr>
              <a:t>GROUP</a:t>
            </a:r>
            <a:r>
              <a:rPr lang="en-US" sz="2800" spc="0" baseline="0" dirty="0" smtClean="0">
                <a:latin typeface="+mj-lt"/>
              </a:rPr>
              <a:t> </a:t>
            </a:r>
            <a:r>
              <a:rPr lang="en-US" sz="2800" spc="0" dirty="0" smtClean="0">
                <a:latin typeface="+mj-lt"/>
              </a:rPr>
              <a:t>COORDINATORS</a:t>
            </a:r>
            <a:endParaRPr lang="en-US" sz="2800" spc="0" dirty="0">
              <a:latin typeface="+mj-lt"/>
            </a:endParaRPr>
          </a:p>
        </p:txBody>
      </p:sp>
      <p:sp>
        <p:nvSpPr>
          <p:cNvPr id="7" name="TextBox 6"/>
          <p:cNvSpPr txBox="1"/>
          <p:nvPr userDrawn="1"/>
        </p:nvSpPr>
        <p:spPr>
          <a:xfrm>
            <a:off x="73421" y="2996684"/>
            <a:ext cx="4574779" cy="369332"/>
          </a:xfrm>
          <a:prstGeom prst="rect">
            <a:avLst/>
          </a:prstGeom>
          <a:noFill/>
        </p:spPr>
        <p:txBody>
          <a:bodyPr wrap="none" rtlCol="0">
            <a:spAutoFit/>
          </a:bodyPr>
          <a:lstStyle/>
          <a:p>
            <a:r>
              <a:rPr lang="en-US" dirty="0" smtClean="0"/>
              <a:t>calling group coordinators to effective action</a:t>
            </a:r>
            <a:endParaRPr lang="en-US" dirty="0"/>
          </a:p>
        </p:txBody>
      </p:sp>
    </p:spTree>
    <p:extLst>
      <p:ext uri="{BB962C8B-B14F-4D97-AF65-F5344CB8AC3E}">
        <p14:creationId xmlns:p14="http://schemas.microsoft.com/office/powerpoint/2010/main" val="327880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ondary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80" cy="5143500"/>
          </a:xfrm>
          <a:prstGeom prst="rect">
            <a:avLst/>
          </a:prstGeom>
        </p:spPr>
      </p:pic>
      <p:sp>
        <p:nvSpPr>
          <p:cNvPr id="6" name="Text Placeholder 5"/>
          <p:cNvSpPr>
            <a:spLocks noGrp="1"/>
          </p:cNvSpPr>
          <p:nvPr>
            <p:ph type="body" sz="quarter" idx="10" hasCustomPrompt="1"/>
          </p:nvPr>
        </p:nvSpPr>
        <p:spPr>
          <a:xfrm>
            <a:off x="4060" y="2647950"/>
            <a:ext cx="5710940" cy="838200"/>
          </a:xfrm>
        </p:spPr>
        <p:txBody>
          <a:bodyPr>
            <a:noAutofit/>
          </a:bodyPr>
          <a:lstStyle>
            <a:lvl1pPr marL="0" indent="0" algn="r">
              <a:buNone/>
              <a:defRPr sz="3600" spc="300" baseline="0">
                <a:latin typeface="+mn-lt"/>
              </a:defRPr>
            </a:lvl1pPr>
          </a:lstStyle>
          <a:p>
            <a:pPr lvl="0"/>
            <a:r>
              <a:rPr lang="en-US" dirty="0" smtClean="0"/>
              <a:t>INSERT SUBTITLE HERE</a:t>
            </a:r>
            <a:endParaRPr lang="en-US" dirty="0"/>
          </a:p>
        </p:txBody>
      </p:sp>
      <p:pic>
        <p:nvPicPr>
          <p:cNvPr id="10" name="Picture 2" descr="E:\Training in a Box\FamilyLife Logo.png"/>
          <p:cNvPicPr>
            <a:picLocks noChangeAspect="1" noChangeArrowheads="1"/>
          </p:cNvPicPr>
          <p:nvPr userDrawn="1"/>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7467600" y="103993"/>
            <a:ext cx="1582254" cy="257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541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80" cy="5143500"/>
          </a:xfrm>
          <a:prstGeom prst="rect">
            <a:avLst/>
          </a:prstGeom>
        </p:spPr>
      </p:pic>
      <p:sp>
        <p:nvSpPr>
          <p:cNvPr id="2" name="Title 1"/>
          <p:cNvSpPr>
            <a:spLocks noGrp="1"/>
          </p:cNvSpPr>
          <p:nvPr>
            <p:ph type="title" hasCustomPrompt="1"/>
          </p:nvPr>
        </p:nvSpPr>
        <p:spPr/>
        <p:txBody>
          <a:bodyPr>
            <a:normAutofit/>
          </a:bodyPr>
          <a:lstStyle>
            <a:lvl1pPr>
              <a:defRPr sz="2800">
                <a:solidFill>
                  <a:schemeClr val="tx1"/>
                </a:solidFill>
                <a:latin typeface="+mn-lt"/>
              </a:defRPr>
            </a:lvl1pPr>
          </a:lstStyle>
          <a:p>
            <a:r>
              <a:rPr lang="en-US" dirty="0" smtClean="0"/>
              <a:t>INSERT SLIDE TITLE HERE</a:t>
            </a:r>
            <a:endParaRPr lang="en-US" dirty="0"/>
          </a:p>
        </p:txBody>
      </p:sp>
      <p:sp>
        <p:nvSpPr>
          <p:cNvPr id="5" name="Text Placeholder 12"/>
          <p:cNvSpPr>
            <a:spLocks noGrp="1"/>
          </p:cNvSpPr>
          <p:nvPr>
            <p:ph type="body" sz="quarter" idx="11"/>
          </p:nvPr>
        </p:nvSpPr>
        <p:spPr>
          <a:xfrm>
            <a:off x="2005714" y="1270177"/>
            <a:ext cx="7134225" cy="3657600"/>
          </a:xfrm>
        </p:spPr>
        <p:txBody>
          <a:bodyPr/>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2" descr="E:\Training in a Box\FamilyLife Logo.png"/>
          <p:cNvPicPr>
            <a:picLocks noChangeAspect="1" noChangeArrowheads="1"/>
          </p:cNvPicPr>
          <p:nvPr userDrawn="1"/>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8095146" y="4927777"/>
            <a:ext cx="972654" cy="15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1308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80975"/>
            <a:ext cx="8458200" cy="7905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257301"/>
            <a:ext cx="8458200" cy="32563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4374339"/>
      </p:ext>
    </p:extLst>
  </p:cSld>
  <p:clrMap bg1="lt1" tx1="dk1" bg2="lt2" tx2="dk2" accent1="accent1" accent2="accent2" accent3="accent3" accent4="accent4" accent5="accent5" accent6="accent6" hlink="hlink" folHlink="folHlink"/>
  <p:sldLayoutIdLst>
    <p:sldLayoutId id="2147483657" r:id="rId1"/>
    <p:sldLayoutId id="2147483660" r:id="rId2"/>
    <p:sldLayoutId id="2147483654" r:id="rId3"/>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257300" indent="-3429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volunteer.familylife.com/gcresources/"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FIM-4b8luI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&amp; POST ASSIGNMENT</a:t>
            </a:r>
            <a:endParaRPr lang="en-US" dirty="0"/>
          </a:p>
        </p:txBody>
      </p:sp>
      <p:sp>
        <p:nvSpPr>
          <p:cNvPr id="3" name="Text Placeholder 2"/>
          <p:cNvSpPr>
            <a:spLocks noGrp="1"/>
          </p:cNvSpPr>
          <p:nvPr>
            <p:ph type="body" sz="quarter" idx="4294967295"/>
          </p:nvPr>
        </p:nvSpPr>
        <p:spPr>
          <a:xfrm>
            <a:off x="609600" y="1657350"/>
            <a:ext cx="8534400" cy="3352800"/>
          </a:xfrm>
        </p:spPr>
        <p:txBody>
          <a:bodyPr>
            <a:normAutofit fontScale="92500" lnSpcReduction="20000"/>
          </a:bodyPr>
          <a:lstStyle/>
          <a:p>
            <a:pPr marL="0" indent="0">
              <a:buClr>
                <a:schemeClr val="tx2"/>
              </a:buClr>
              <a:buNone/>
            </a:pPr>
            <a:r>
              <a:rPr lang="en-US" dirty="0" smtClean="0"/>
              <a:t>Needed:</a:t>
            </a:r>
          </a:p>
          <a:p>
            <a:pPr>
              <a:buClr>
                <a:schemeClr val="tx2"/>
              </a:buClr>
            </a:pPr>
            <a:r>
              <a:rPr lang="en-US" dirty="0" smtClean="0"/>
              <a:t>Pre-assignment – Read “invitation plan” document</a:t>
            </a:r>
          </a:p>
          <a:p>
            <a:pPr lvl="1">
              <a:buClr>
                <a:schemeClr val="tx2"/>
              </a:buClr>
            </a:pPr>
            <a:r>
              <a:rPr lang="en-US" dirty="0" smtClean="0"/>
              <a:t>(</a:t>
            </a:r>
            <a:r>
              <a:rPr lang="en-US" dirty="0" smtClean="0">
                <a:hlinkClick r:id="rId2"/>
              </a:rPr>
              <a:t>http://volunteer.familylife.com/gcresources/</a:t>
            </a:r>
            <a:r>
              <a:rPr lang="en-US" dirty="0" smtClean="0"/>
              <a:t>)</a:t>
            </a:r>
          </a:p>
          <a:p>
            <a:pPr>
              <a:buClr>
                <a:schemeClr val="tx2"/>
              </a:buClr>
            </a:pPr>
            <a:r>
              <a:rPr lang="en-US" dirty="0" smtClean="0"/>
              <a:t>Pre-Assignment – Read through “Coaching Conversation Outlines” document</a:t>
            </a:r>
          </a:p>
          <a:p>
            <a:pPr>
              <a:buClr>
                <a:schemeClr val="tx2"/>
              </a:buClr>
            </a:pPr>
            <a:r>
              <a:rPr lang="en-US" dirty="0" smtClean="0"/>
              <a:t>Post-Assignment – Listen to Audio of Coaching Calls</a:t>
            </a:r>
          </a:p>
          <a:p>
            <a:pPr lvl="1">
              <a:buClr>
                <a:schemeClr val="tx2"/>
              </a:buClr>
            </a:pPr>
            <a:r>
              <a:rPr lang="en-US" dirty="0" smtClean="0"/>
              <a:t>Audio recordings that follow the “Coaching Conversation Outlines” document (Not Developed)</a:t>
            </a:r>
          </a:p>
        </p:txBody>
      </p:sp>
    </p:spTree>
    <p:extLst>
      <p:ext uri="{BB962C8B-B14F-4D97-AF65-F5344CB8AC3E}">
        <p14:creationId xmlns:p14="http://schemas.microsoft.com/office/powerpoint/2010/main" val="3515128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DURING THE CALL TIPS </a:t>
            </a:r>
            <a:r>
              <a:rPr lang="en-US" sz="2000" dirty="0" smtClean="0"/>
              <a:t>(IF THEY ANSWER)</a:t>
            </a:r>
            <a:endParaRPr lang="en-US" sz="2400" dirty="0"/>
          </a:p>
        </p:txBody>
      </p:sp>
      <p:sp>
        <p:nvSpPr>
          <p:cNvPr id="3" name="Text Placeholder 2"/>
          <p:cNvSpPr>
            <a:spLocks noGrp="1"/>
          </p:cNvSpPr>
          <p:nvPr>
            <p:ph type="body" sz="quarter" idx="4294967295"/>
          </p:nvPr>
        </p:nvSpPr>
        <p:spPr>
          <a:xfrm>
            <a:off x="1219200" y="1733550"/>
            <a:ext cx="7239000" cy="3352800"/>
          </a:xfrm>
        </p:spPr>
        <p:txBody>
          <a:bodyPr>
            <a:normAutofit fontScale="77500" lnSpcReduction="20000"/>
          </a:bodyPr>
          <a:lstStyle/>
          <a:p>
            <a:pPr>
              <a:buClr>
                <a:schemeClr val="tx2"/>
              </a:buClr>
            </a:pPr>
            <a:r>
              <a:rPr lang="en-US" dirty="0" smtClean="0"/>
              <a:t>Smile</a:t>
            </a:r>
          </a:p>
          <a:p>
            <a:pPr>
              <a:buClr>
                <a:schemeClr val="tx2"/>
              </a:buClr>
            </a:pPr>
            <a:r>
              <a:rPr lang="en-US" dirty="0" smtClean="0"/>
              <a:t>Speak Slowly</a:t>
            </a:r>
          </a:p>
          <a:p>
            <a:pPr>
              <a:buClr>
                <a:schemeClr val="tx2"/>
              </a:buClr>
            </a:pPr>
            <a:r>
              <a:rPr lang="en-US" dirty="0" smtClean="0"/>
              <a:t>Speak Concisely</a:t>
            </a:r>
          </a:p>
          <a:p>
            <a:pPr>
              <a:buClr>
                <a:schemeClr val="tx2"/>
              </a:buClr>
            </a:pPr>
            <a:r>
              <a:rPr lang="en-US" dirty="0" smtClean="0"/>
              <a:t>Follow Script </a:t>
            </a:r>
            <a:r>
              <a:rPr lang="en-US" sz="2600" dirty="0" smtClean="0"/>
              <a:t>(as needed)</a:t>
            </a:r>
          </a:p>
          <a:p>
            <a:pPr>
              <a:buClr>
                <a:schemeClr val="tx2"/>
              </a:buClr>
            </a:pPr>
            <a:r>
              <a:rPr lang="en-US" dirty="0" smtClean="0"/>
              <a:t>Check on Need for Materials </a:t>
            </a:r>
            <a:r>
              <a:rPr lang="en-US" sz="2600" dirty="0" smtClean="0"/>
              <a:t>(brochures, posters, etc.)</a:t>
            </a:r>
          </a:p>
          <a:p>
            <a:pPr>
              <a:buClr>
                <a:schemeClr val="tx2"/>
              </a:buClr>
            </a:pPr>
            <a:r>
              <a:rPr lang="en-US" dirty="0" smtClean="0"/>
              <a:t>Discuss Next Steps </a:t>
            </a:r>
            <a:r>
              <a:rPr lang="en-US" sz="2600" dirty="0" smtClean="0"/>
              <a:t>(Their Action Plan)</a:t>
            </a:r>
            <a:endParaRPr lang="en-US" dirty="0" smtClean="0"/>
          </a:p>
          <a:p>
            <a:pPr>
              <a:buClr>
                <a:schemeClr val="tx2"/>
              </a:buClr>
            </a:pPr>
            <a:r>
              <a:rPr lang="en-US" dirty="0" smtClean="0"/>
              <a:t>Thank Them / Be Encouraging!</a:t>
            </a:r>
          </a:p>
          <a:p>
            <a:pPr>
              <a:buClr>
                <a:schemeClr val="tx2"/>
              </a:buClr>
            </a:pPr>
            <a:r>
              <a:rPr lang="en-US" dirty="0" smtClean="0"/>
              <a:t>Pray With </a:t>
            </a:r>
            <a:r>
              <a:rPr lang="en-US" dirty="0"/>
              <a:t>T</a:t>
            </a:r>
            <a:r>
              <a:rPr lang="en-US" dirty="0" smtClean="0"/>
              <a:t>hem if Appropriate</a:t>
            </a:r>
            <a:endParaRPr lang="en-US" dirty="0"/>
          </a:p>
        </p:txBody>
      </p:sp>
    </p:spTree>
    <p:extLst>
      <p:ext uri="{BB962C8B-B14F-4D97-AF65-F5344CB8AC3E}">
        <p14:creationId xmlns:p14="http://schemas.microsoft.com/office/powerpoint/2010/main" val="189351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to="" calcmode="lin" valueType="num">
                                      <p:cBhvr>
                                        <p:cTn id="46" dur="1" fill="hold"/>
                                        <p:tgtEl>
                                          <p:spTgt spid="3">
                                            <p:txEl>
                                              <p:pRg st="6" end="6"/>
                                            </p:txEl>
                                          </p:spTgt>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to="" calcmode="lin" valueType="num">
                                      <p:cBhvr>
                                        <p:cTn id="51"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CALL TIPS</a:t>
            </a:r>
            <a:endParaRPr lang="en-US" dirty="0"/>
          </a:p>
        </p:txBody>
      </p:sp>
      <p:sp>
        <p:nvSpPr>
          <p:cNvPr id="3" name="Text Placeholder 2"/>
          <p:cNvSpPr>
            <a:spLocks noGrp="1"/>
          </p:cNvSpPr>
          <p:nvPr>
            <p:ph type="body" sz="quarter" idx="4294967295"/>
          </p:nvPr>
        </p:nvSpPr>
        <p:spPr>
          <a:xfrm>
            <a:off x="1371600" y="1809750"/>
            <a:ext cx="7772400" cy="3352800"/>
          </a:xfrm>
        </p:spPr>
        <p:txBody>
          <a:bodyPr>
            <a:normAutofit/>
          </a:bodyPr>
          <a:lstStyle/>
          <a:p>
            <a:pPr>
              <a:buClr>
                <a:schemeClr val="tx2"/>
              </a:buClr>
            </a:pPr>
            <a:r>
              <a:rPr lang="en-US" dirty="0" smtClean="0"/>
              <a:t>Email After Conversation or Left Message</a:t>
            </a:r>
          </a:p>
          <a:p>
            <a:pPr>
              <a:buClr>
                <a:schemeClr val="tx2"/>
              </a:buClr>
            </a:pPr>
            <a:r>
              <a:rPr lang="en-US" dirty="0" smtClean="0"/>
              <a:t>Enter Information in Database</a:t>
            </a:r>
          </a:p>
          <a:p>
            <a:pPr>
              <a:buClr>
                <a:schemeClr val="tx2"/>
              </a:buClr>
            </a:pPr>
            <a:r>
              <a:rPr lang="en-US" dirty="0" smtClean="0"/>
              <a:t>Go to Next Number</a:t>
            </a:r>
            <a:endParaRPr lang="en-US" dirty="0"/>
          </a:p>
        </p:txBody>
      </p:sp>
    </p:spTree>
    <p:extLst>
      <p:ext uri="{BB962C8B-B14F-4D97-AF65-F5344CB8AC3E}">
        <p14:creationId xmlns:p14="http://schemas.microsoft.com/office/powerpoint/2010/main" val="2488569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ACTIVITY: </a:t>
            </a:r>
            <a:r>
              <a:rPr lang="en-US" dirty="0" smtClean="0"/>
              <a:t>PICK TIPS</a:t>
            </a:r>
            <a:endParaRPr lang="en-US" dirty="0"/>
          </a:p>
        </p:txBody>
      </p:sp>
      <p:sp>
        <p:nvSpPr>
          <p:cNvPr id="3" name="Text Placeholder 2"/>
          <p:cNvSpPr>
            <a:spLocks noGrp="1"/>
          </p:cNvSpPr>
          <p:nvPr>
            <p:ph type="body" sz="quarter" idx="4294967295"/>
          </p:nvPr>
        </p:nvSpPr>
        <p:spPr>
          <a:xfrm>
            <a:off x="1295400" y="1733550"/>
            <a:ext cx="7543800" cy="3352800"/>
          </a:xfrm>
        </p:spPr>
        <p:txBody>
          <a:bodyPr/>
          <a:lstStyle/>
          <a:p>
            <a:pPr marL="514350" indent="-514350">
              <a:buClr>
                <a:schemeClr val="tx2"/>
              </a:buClr>
              <a:buFont typeface="+mj-lt"/>
              <a:buAutoNum type="arabicPeriod"/>
            </a:pPr>
            <a:r>
              <a:rPr lang="en-US" dirty="0" smtClean="0"/>
              <a:t>Review the tips</a:t>
            </a:r>
          </a:p>
          <a:p>
            <a:pPr marL="514350" indent="-514350">
              <a:buClr>
                <a:schemeClr val="tx2"/>
              </a:buClr>
              <a:buFont typeface="+mj-lt"/>
              <a:buAutoNum type="arabicPeriod"/>
            </a:pPr>
            <a:r>
              <a:rPr lang="en-US" dirty="0" smtClean="0"/>
              <a:t>Pick 2-3 tips you want to focus upon. Write them on the side of your packet.</a:t>
            </a:r>
          </a:p>
          <a:p>
            <a:pPr marL="514350" indent="-514350">
              <a:buClr>
                <a:schemeClr val="tx2"/>
              </a:buClr>
              <a:buFont typeface="+mj-lt"/>
              <a:buAutoNum type="arabicPeriod"/>
            </a:pPr>
            <a:r>
              <a:rPr lang="en-US" dirty="0" smtClean="0"/>
              <a:t>You will incorporate them in another exercise.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GROUP ACTIVITY: </a:t>
            </a:r>
            <a:r>
              <a:rPr lang="en-US" dirty="0" smtClean="0"/>
              <a:t>CONVERSATION REVIEW</a:t>
            </a:r>
            <a:endParaRPr lang="en-US" dirty="0"/>
          </a:p>
        </p:txBody>
      </p:sp>
      <p:sp>
        <p:nvSpPr>
          <p:cNvPr id="3" name="Text Placeholder 2"/>
          <p:cNvSpPr>
            <a:spLocks noGrp="1"/>
          </p:cNvSpPr>
          <p:nvPr>
            <p:ph type="body" sz="quarter" idx="4294967295"/>
          </p:nvPr>
        </p:nvSpPr>
        <p:spPr>
          <a:xfrm>
            <a:off x="990600" y="1733550"/>
            <a:ext cx="7543800" cy="3352800"/>
          </a:xfrm>
        </p:spPr>
        <p:txBody>
          <a:bodyPr/>
          <a:lstStyle/>
          <a:p>
            <a:pPr>
              <a:buClr>
                <a:schemeClr val="tx2"/>
              </a:buClr>
            </a:pPr>
            <a:r>
              <a:rPr lang="en-US" dirty="0" smtClean="0"/>
              <a:t>Review Conversation Outlines</a:t>
            </a:r>
          </a:p>
          <a:p>
            <a:pPr lvl="1">
              <a:buClr>
                <a:schemeClr val="tx2"/>
              </a:buClr>
            </a:pPr>
            <a:r>
              <a:rPr lang="en-US" dirty="0" smtClean="0"/>
              <a:t>Pick 1</a:t>
            </a:r>
            <a:r>
              <a:rPr lang="en-US" baseline="30000" dirty="0" smtClean="0"/>
              <a:t>st</a:t>
            </a:r>
            <a:r>
              <a:rPr lang="en-US" dirty="0" smtClean="0"/>
              <a:t> Conversation</a:t>
            </a:r>
          </a:p>
          <a:p>
            <a:pPr lvl="1">
              <a:buClr>
                <a:schemeClr val="tx2"/>
              </a:buClr>
            </a:pPr>
            <a:r>
              <a:rPr lang="en-US" dirty="0" smtClean="0"/>
              <a:t>Identify </a:t>
            </a:r>
            <a:r>
              <a:rPr lang="en-US" u="sng" dirty="0" smtClean="0"/>
              <a:t>Key</a:t>
            </a:r>
            <a:r>
              <a:rPr lang="en-US" dirty="0" smtClean="0"/>
              <a:t> conversation points with group</a:t>
            </a:r>
          </a:p>
          <a:p>
            <a:pPr lvl="1">
              <a:buClr>
                <a:schemeClr val="tx2"/>
              </a:buClr>
            </a:pPr>
            <a:endParaRPr lang="en-US" sz="2000" dirty="0"/>
          </a:p>
          <a:p>
            <a:pPr>
              <a:buClr>
                <a:schemeClr val="tx2"/>
              </a:buClr>
            </a:pPr>
            <a:r>
              <a:rPr lang="en-US" dirty="0" smtClean="0"/>
              <a:t>Example Conversation</a:t>
            </a:r>
            <a:endParaRPr lang="en-US" dirty="0"/>
          </a:p>
        </p:txBody>
      </p:sp>
    </p:spTree>
    <p:extLst>
      <p:ext uri="{BB962C8B-B14F-4D97-AF65-F5344CB8AC3E}">
        <p14:creationId xmlns:p14="http://schemas.microsoft.com/office/powerpoint/2010/main" val="1742973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ACTIVITY: </a:t>
            </a:r>
            <a:r>
              <a:rPr lang="en-US" dirty="0" smtClean="0"/>
              <a:t>SCRIPT PRACTICE</a:t>
            </a:r>
            <a:endParaRPr lang="en-US" dirty="0"/>
          </a:p>
        </p:txBody>
      </p:sp>
      <p:sp>
        <p:nvSpPr>
          <p:cNvPr id="3" name="Text Placeholder 2"/>
          <p:cNvSpPr>
            <a:spLocks noGrp="1"/>
          </p:cNvSpPr>
          <p:nvPr>
            <p:ph type="body" sz="quarter" idx="4294967295"/>
          </p:nvPr>
        </p:nvSpPr>
        <p:spPr>
          <a:xfrm>
            <a:off x="914400" y="1809750"/>
            <a:ext cx="7696200" cy="3352800"/>
          </a:xfrm>
        </p:spPr>
        <p:txBody>
          <a:bodyPr/>
          <a:lstStyle/>
          <a:p>
            <a:pPr>
              <a:buClr>
                <a:schemeClr val="tx2"/>
              </a:buClr>
            </a:pPr>
            <a:r>
              <a:rPr lang="en-US" dirty="0" smtClean="0"/>
              <a:t>Pick a partner</a:t>
            </a:r>
          </a:p>
          <a:p>
            <a:pPr>
              <a:buClr>
                <a:schemeClr val="tx2"/>
              </a:buClr>
            </a:pPr>
            <a:r>
              <a:rPr lang="en-US" dirty="0" smtClean="0"/>
              <a:t>Each person take turns being the coach and the Group Coordinator using Script 1</a:t>
            </a:r>
          </a:p>
          <a:p>
            <a:pPr>
              <a:buClr>
                <a:schemeClr val="tx2"/>
              </a:buClr>
            </a:pPr>
            <a:r>
              <a:rPr lang="en-US" dirty="0" smtClean="0"/>
              <a:t>Find new partner and practice with Script 2</a:t>
            </a:r>
          </a:p>
        </p:txBody>
      </p:sp>
    </p:spTree>
    <p:extLst>
      <p:ext uri="{BB962C8B-B14F-4D97-AF65-F5344CB8AC3E}">
        <p14:creationId xmlns:p14="http://schemas.microsoft.com/office/powerpoint/2010/main" val="4229921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ACTIVITY: </a:t>
            </a:r>
            <a:r>
              <a:rPr lang="en-US" dirty="0" smtClean="0"/>
              <a:t>LEAVE AN EFFECTIVE MESSAGE</a:t>
            </a:r>
            <a:endParaRPr lang="en-US" dirty="0"/>
          </a:p>
        </p:txBody>
      </p:sp>
      <p:sp>
        <p:nvSpPr>
          <p:cNvPr id="3" name="Text Placeholder 2"/>
          <p:cNvSpPr>
            <a:spLocks noGrp="1"/>
          </p:cNvSpPr>
          <p:nvPr>
            <p:ph type="body" sz="quarter" idx="4294967295"/>
          </p:nvPr>
        </p:nvSpPr>
        <p:spPr>
          <a:xfrm>
            <a:off x="1676400" y="1581150"/>
            <a:ext cx="7162800" cy="3352800"/>
          </a:xfrm>
        </p:spPr>
        <p:txBody>
          <a:bodyPr/>
          <a:lstStyle/>
          <a:p>
            <a:pPr marL="514350" indent="-514350">
              <a:buClr>
                <a:schemeClr val="tx2"/>
              </a:buClr>
              <a:buFont typeface="+mj-lt"/>
              <a:buAutoNum type="arabicPeriod"/>
            </a:pPr>
            <a:r>
              <a:rPr lang="en-US" dirty="0" smtClean="0"/>
              <a:t>Review Leaving Message Templates</a:t>
            </a:r>
          </a:p>
          <a:p>
            <a:pPr marL="514350" indent="-514350">
              <a:buClr>
                <a:schemeClr val="tx2"/>
              </a:buClr>
              <a:buFont typeface="+mj-lt"/>
              <a:buAutoNum type="arabicPeriod"/>
            </a:pPr>
            <a:r>
              <a:rPr lang="en-US" dirty="0" smtClean="0"/>
              <a:t>Make Changes as Needed</a:t>
            </a:r>
          </a:p>
          <a:p>
            <a:pPr marL="514350" indent="-514350">
              <a:buClr>
                <a:schemeClr val="tx2"/>
              </a:buClr>
              <a:buFont typeface="+mj-lt"/>
              <a:buAutoNum type="arabicPeriod"/>
            </a:pPr>
            <a:r>
              <a:rPr lang="en-US" dirty="0" smtClean="0"/>
              <a:t>Practice with a Partner</a:t>
            </a:r>
          </a:p>
          <a:p>
            <a:pPr marL="514350" indent="-514350">
              <a:buClr>
                <a:schemeClr val="tx2"/>
              </a:buClr>
              <a:buFont typeface="+mj-lt"/>
              <a:buAutoNum type="arabicPeriod"/>
            </a:pPr>
            <a:r>
              <a:rPr lang="en-US" dirty="0" smtClean="0"/>
              <a:t>Practice being concise</a:t>
            </a:r>
            <a:endParaRPr lang="en-US" dirty="0"/>
          </a:p>
        </p:txBody>
      </p:sp>
    </p:spTree>
    <p:extLst>
      <p:ext uri="{BB962C8B-B14F-4D97-AF65-F5344CB8AC3E}">
        <p14:creationId xmlns:p14="http://schemas.microsoft.com/office/powerpoint/2010/main" val="2332252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EMAIL FOLLOW-UP AFTER LEAVING MESSAGE</a:t>
            </a:r>
            <a:endParaRPr lang="en-US" dirty="0"/>
          </a:p>
        </p:txBody>
      </p:sp>
      <p:sp>
        <p:nvSpPr>
          <p:cNvPr id="3" name="Text Placeholder 2"/>
          <p:cNvSpPr>
            <a:spLocks noGrp="1"/>
          </p:cNvSpPr>
          <p:nvPr>
            <p:ph type="body" sz="quarter" idx="4294967295"/>
          </p:nvPr>
        </p:nvSpPr>
        <p:spPr>
          <a:xfrm>
            <a:off x="1219200" y="1733550"/>
            <a:ext cx="7315200" cy="3352800"/>
          </a:xfrm>
        </p:spPr>
        <p:txBody>
          <a:bodyPr>
            <a:normAutofit/>
          </a:bodyPr>
          <a:lstStyle/>
          <a:p>
            <a:pPr>
              <a:buClr>
                <a:schemeClr val="tx2"/>
              </a:buClr>
            </a:pPr>
            <a:r>
              <a:rPr lang="en-US" dirty="0" smtClean="0"/>
              <a:t>Reference phone message</a:t>
            </a:r>
          </a:p>
          <a:p>
            <a:pPr>
              <a:buClr>
                <a:schemeClr val="tx2"/>
              </a:buClr>
            </a:pPr>
            <a:r>
              <a:rPr lang="en-US" dirty="0" smtClean="0"/>
              <a:t>Will call again</a:t>
            </a:r>
          </a:p>
          <a:p>
            <a:pPr>
              <a:buClr>
                <a:schemeClr val="tx2"/>
              </a:buClr>
            </a:pPr>
            <a:r>
              <a:rPr lang="en-US" dirty="0" smtClean="0"/>
              <a:t>Encourage</a:t>
            </a:r>
          </a:p>
          <a:p>
            <a:pPr>
              <a:buClr>
                <a:schemeClr val="tx2"/>
              </a:buClr>
            </a:pPr>
            <a:r>
              <a:rPr lang="en-US" dirty="0" smtClean="0"/>
              <a:t>Include links for 5 videos for inviting tips. Send to GC for reference</a:t>
            </a:r>
          </a:p>
          <a:p>
            <a:pPr lvl="1">
              <a:buClr>
                <a:schemeClr val="tx2"/>
              </a:buClr>
            </a:pPr>
            <a:r>
              <a:rPr lang="en-US" sz="1800" dirty="0" smtClean="0"/>
              <a:t>http://www.familylife.com/weekendtoremember2015/inviteothers</a:t>
            </a:r>
          </a:p>
        </p:txBody>
      </p:sp>
    </p:spTree>
    <p:extLst>
      <p:ext uri="{BB962C8B-B14F-4D97-AF65-F5344CB8AC3E}">
        <p14:creationId xmlns:p14="http://schemas.microsoft.com/office/powerpoint/2010/main" val="190148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to="" calcmode="lin" valueType="num">
                                      <p:cBhvr>
                                        <p:cTn id="24" dur="1" fill="hold"/>
                                        <p:tgtEl>
                                          <p:spTgt spid="3">
                                            <p:txEl>
                                              <p:pRg st="3" end="3"/>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to="" calcmode="lin" valueType="num">
                                      <p:cBhvr>
                                        <p:cTn id="29"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TIPS FOR GC’s</a:t>
            </a:r>
            <a:endParaRPr lang="en-US" dirty="0"/>
          </a:p>
        </p:txBody>
      </p:sp>
      <p:sp>
        <p:nvSpPr>
          <p:cNvPr id="3" name="Text Placeholder 2"/>
          <p:cNvSpPr>
            <a:spLocks noGrp="1"/>
          </p:cNvSpPr>
          <p:nvPr>
            <p:ph type="body" sz="quarter" idx="4294967295"/>
          </p:nvPr>
        </p:nvSpPr>
        <p:spPr>
          <a:xfrm>
            <a:off x="1295400" y="1733550"/>
            <a:ext cx="7162800" cy="3352800"/>
          </a:xfrm>
        </p:spPr>
        <p:txBody>
          <a:bodyPr/>
          <a:lstStyle/>
          <a:p>
            <a:pPr>
              <a:buClr>
                <a:schemeClr val="tx2"/>
              </a:buClr>
            </a:pPr>
            <a:r>
              <a:rPr lang="en-US" dirty="0" smtClean="0"/>
              <a:t>Use for inviting</a:t>
            </a:r>
          </a:p>
          <a:p>
            <a:pPr>
              <a:buClr>
                <a:schemeClr val="tx2"/>
              </a:buClr>
            </a:pPr>
            <a:r>
              <a:rPr lang="en-US" dirty="0" smtClean="0"/>
              <a:t>Inform people of upcoming event(s)</a:t>
            </a:r>
          </a:p>
          <a:p>
            <a:pPr>
              <a:buClr>
                <a:schemeClr val="tx2"/>
              </a:buClr>
            </a:pPr>
            <a:r>
              <a:rPr lang="en-US" dirty="0" smtClean="0"/>
              <a:t>Encourage calls</a:t>
            </a:r>
          </a:p>
          <a:p>
            <a:pPr>
              <a:buClr>
                <a:schemeClr val="tx2"/>
              </a:buClr>
            </a:pPr>
            <a:r>
              <a:rPr lang="en-US" dirty="0" smtClean="0"/>
              <a:t>Encourage hallway conversation</a:t>
            </a:r>
          </a:p>
          <a:p>
            <a:pPr>
              <a:buClr>
                <a:schemeClr val="tx2"/>
              </a:buClr>
            </a:pPr>
            <a:endParaRPr lang="en-US" dirty="0" smtClean="0"/>
          </a:p>
        </p:txBody>
      </p:sp>
    </p:spTree>
    <p:extLst>
      <p:ext uri="{BB962C8B-B14F-4D97-AF65-F5344CB8AC3E}">
        <p14:creationId xmlns:p14="http://schemas.microsoft.com/office/powerpoint/2010/main" val="1492375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WTR INVITATIONAL RESOURCES</a:t>
            </a:r>
            <a:endParaRPr lang="en-US" dirty="0"/>
          </a:p>
        </p:txBody>
      </p:sp>
      <p:sp>
        <p:nvSpPr>
          <p:cNvPr id="3" name="Text Placeholder 2"/>
          <p:cNvSpPr>
            <a:spLocks noGrp="1"/>
          </p:cNvSpPr>
          <p:nvPr>
            <p:ph type="body" sz="quarter" idx="4294967295"/>
          </p:nvPr>
        </p:nvSpPr>
        <p:spPr>
          <a:xfrm>
            <a:off x="1447800" y="1733550"/>
            <a:ext cx="7162800" cy="3352800"/>
          </a:xfrm>
        </p:spPr>
        <p:txBody>
          <a:bodyPr/>
          <a:lstStyle/>
          <a:p>
            <a:pPr>
              <a:buClr>
                <a:schemeClr val="tx2"/>
              </a:buClr>
            </a:pPr>
            <a:r>
              <a:rPr lang="en-US" dirty="0" smtClean="0"/>
              <a:t>Review Materials</a:t>
            </a:r>
          </a:p>
          <a:p>
            <a:pPr>
              <a:buClr>
                <a:schemeClr val="tx2"/>
              </a:buClr>
            </a:pPr>
            <a:r>
              <a:rPr lang="en-US" dirty="0" smtClean="0"/>
              <a:t>Review Online Ordering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CONVERSATION CHALLENGES</a:t>
            </a:r>
            <a:endParaRPr lang="en-US" dirty="0"/>
          </a:p>
        </p:txBody>
      </p:sp>
      <p:sp>
        <p:nvSpPr>
          <p:cNvPr id="3" name="Text Placeholder 2"/>
          <p:cNvSpPr>
            <a:spLocks noGrp="1"/>
          </p:cNvSpPr>
          <p:nvPr>
            <p:ph type="body" sz="quarter" idx="4294967295"/>
          </p:nvPr>
        </p:nvSpPr>
        <p:spPr>
          <a:xfrm>
            <a:off x="1371600" y="1733550"/>
            <a:ext cx="7315200" cy="3352800"/>
          </a:xfrm>
        </p:spPr>
        <p:txBody>
          <a:bodyPr>
            <a:normAutofit/>
          </a:bodyPr>
          <a:lstStyle/>
          <a:p>
            <a:pPr>
              <a:buClr>
                <a:schemeClr val="tx2"/>
              </a:buClr>
            </a:pPr>
            <a:r>
              <a:rPr lang="en-US" dirty="0" smtClean="0"/>
              <a:t>I’m not sure why you are calling me…</a:t>
            </a:r>
          </a:p>
          <a:p>
            <a:pPr>
              <a:buClr>
                <a:schemeClr val="tx2"/>
              </a:buClr>
            </a:pPr>
            <a:r>
              <a:rPr lang="en-US" dirty="0" smtClean="0"/>
              <a:t>That’s my spouses deal.</a:t>
            </a:r>
          </a:p>
          <a:p>
            <a:pPr>
              <a:buClr>
                <a:schemeClr val="tx2"/>
              </a:buClr>
            </a:pPr>
            <a:r>
              <a:rPr lang="en-US" dirty="0" smtClean="0"/>
              <a:t>Nobody is signing up</a:t>
            </a:r>
          </a:p>
          <a:p>
            <a:pPr>
              <a:buClr>
                <a:schemeClr val="tx2"/>
              </a:buClr>
            </a:pPr>
            <a:r>
              <a:rPr lang="en-US" dirty="0" smtClean="0"/>
              <a:t>We can’t go so we will invite next year.</a:t>
            </a:r>
          </a:p>
          <a:p>
            <a:pPr>
              <a:buClr>
                <a:schemeClr val="tx2"/>
              </a:buClr>
            </a:pPr>
            <a:r>
              <a:rPr lang="en-US" dirty="0" smtClean="0"/>
              <a:t>We’re going to have to back out this year.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983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DATABASE </a:t>
            </a:r>
            <a:r>
              <a:rPr lang="en-US" dirty="0" smtClean="0"/>
              <a:t>REVIEW</a:t>
            </a:r>
            <a:endParaRPr lang="en-US" dirty="0"/>
          </a:p>
        </p:txBody>
      </p:sp>
      <p:sp>
        <p:nvSpPr>
          <p:cNvPr id="3" name="Text Placeholder 2"/>
          <p:cNvSpPr>
            <a:spLocks noGrp="1"/>
          </p:cNvSpPr>
          <p:nvPr>
            <p:ph type="body" sz="quarter" idx="4294967295"/>
          </p:nvPr>
        </p:nvSpPr>
        <p:spPr>
          <a:xfrm>
            <a:off x="304800" y="1733550"/>
            <a:ext cx="8534400" cy="3352800"/>
          </a:xfrm>
        </p:spPr>
        <p:txBody>
          <a:bodyPr/>
          <a:lstStyle/>
          <a:p>
            <a:pPr>
              <a:buClr>
                <a:schemeClr val="tx2"/>
              </a:buClr>
            </a:pPr>
            <a:endParaRPr lang="en-US" dirty="0"/>
          </a:p>
        </p:txBody>
      </p:sp>
    </p:spTree>
    <p:extLst>
      <p:ext uri="{BB962C8B-B14F-4D97-AF65-F5344CB8AC3E}">
        <p14:creationId xmlns:p14="http://schemas.microsoft.com/office/powerpoint/2010/main" val="1205106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QUESTIONS &amp; ANSWERS</a:t>
            </a:r>
            <a:endParaRPr lang="en-US" dirty="0"/>
          </a:p>
        </p:txBody>
      </p:sp>
    </p:spTree>
    <p:extLst>
      <p:ext uri="{BB962C8B-B14F-4D97-AF65-F5344CB8AC3E}">
        <p14:creationId xmlns:p14="http://schemas.microsoft.com/office/powerpoint/2010/main" val="2235195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737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Text Placeholder 4"/>
          <p:cNvSpPr>
            <a:spLocks noGrp="1"/>
          </p:cNvSpPr>
          <p:nvPr>
            <p:ph type="body" sz="quarter" idx="4294967295"/>
          </p:nvPr>
        </p:nvSpPr>
        <p:spPr>
          <a:xfrm>
            <a:off x="304800" y="1657350"/>
            <a:ext cx="8534400" cy="3352800"/>
          </a:xfrm>
        </p:spPr>
        <p:txBody>
          <a:bodyPr>
            <a:noAutofit/>
          </a:bodyPr>
          <a:lstStyle/>
          <a:p>
            <a:pPr marL="0" indent="0">
              <a:buNone/>
            </a:pPr>
            <a:r>
              <a:rPr lang="en-US" b="1" dirty="0" smtClean="0"/>
              <a:t>Purpose: </a:t>
            </a:r>
            <a:r>
              <a:rPr lang="en-US" dirty="0" smtClean="0"/>
              <a:t>Equip you to encourage and help GC’s invite couples to the WTR!</a:t>
            </a:r>
          </a:p>
          <a:p>
            <a:pPr marL="0" indent="0">
              <a:buNone/>
            </a:pPr>
            <a:endParaRPr lang="en-US" sz="1000" dirty="0"/>
          </a:p>
          <a:p>
            <a:pPr marL="1371600" lvl="3" indent="0">
              <a:buNone/>
            </a:pPr>
            <a:r>
              <a:rPr lang="en-US" sz="2800" b="1" dirty="0" smtClean="0"/>
              <a:t>Goals</a:t>
            </a:r>
          </a:p>
          <a:p>
            <a:pPr lvl="3"/>
            <a:r>
              <a:rPr lang="en-US" sz="2800" dirty="0" smtClean="0"/>
              <a:t>Casting Vision</a:t>
            </a:r>
          </a:p>
          <a:p>
            <a:pPr lvl="3"/>
            <a:r>
              <a:rPr lang="en-US" sz="2800" dirty="0" smtClean="0"/>
              <a:t>Equip to Contact</a:t>
            </a:r>
          </a:p>
          <a:p>
            <a:pPr lvl="3"/>
            <a:r>
              <a:rPr lang="en-US" sz="2800" dirty="0" smtClean="0"/>
              <a:t>Bring Encouragement</a:t>
            </a:r>
            <a:endParaRPr lang="en-US" sz="2800" dirty="0"/>
          </a:p>
        </p:txBody>
      </p:sp>
    </p:spTree>
    <p:extLst>
      <p:ext uri="{BB962C8B-B14F-4D97-AF65-F5344CB8AC3E}">
        <p14:creationId xmlns:p14="http://schemas.microsoft.com/office/powerpoint/2010/main" val="3202403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COACH GC’s?</a:t>
            </a:r>
            <a:endParaRPr lang="en-US" dirty="0"/>
          </a:p>
        </p:txBody>
      </p:sp>
      <p:sp>
        <p:nvSpPr>
          <p:cNvPr id="3" name="Text Placeholder 2"/>
          <p:cNvSpPr>
            <a:spLocks noGrp="1"/>
          </p:cNvSpPr>
          <p:nvPr>
            <p:ph type="body" sz="quarter" idx="4294967295"/>
          </p:nvPr>
        </p:nvSpPr>
        <p:spPr>
          <a:xfrm>
            <a:off x="952500" y="1809750"/>
            <a:ext cx="7239000" cy="3352800"/>
          </a:xfrm>
          <a:noFill/>
          <a:ln>
            <a:noFill/>
          </a:ln>
        </p:spPr>
        <p:txBody>
          <a:bodyPr/>
          <a:lstStyle/>
          <a:p>
            <a:pPr marL="0" indent="0">
              <a:buClr>
                <a:schemeClr val="tx2"/>
              </a:buClr>
              <a:buNone/>
            </a:pPr>
            <a:r>
              <a:rPr lang="en-US" sz="3600" dirty="0" smtClean="0">
                <a:hlinkClick r:id="rId3"/>
              </a:rPr>
              <a:t>Vision Video</a:t>
            </a:r>
            <a:endParaRPr lang="en-US" sz="3600" dirty="0" smtClean="0"/>
          </a:p>
          <a:p>
            <a:pPr>
              <a:buClr>
                <a:schemeClr val="tx2"/>
              </a:buClr>
            </a:pPr>
            <a:r>
              <a:rPr lang="en-US" dirty="0" smtClean="0"/>
              <a:t>Summarize the video in 1-2 sentences</a:t>
            </a:r>
          </a:p>
          <a:p>
            <a:pPr>
              <a:buClr>
                <a:schemeClr val="tx2"/>
              </a:buClr>
            </a:pPr>
            <a:r>
              <a:rPr lang="en-US" dirty="0" smtClean="0"/>
              <a:t>Share with Group</a:t>
            </a:r>
            <a:endParaRPr lang="en-US" dirty="0"/>
          </a:p>
        </p:txBody>
      </p:sp>
    </p:spTree>
    <p:extLst>
      <p:ext uri="{BB962C8B-B14F-4D97-AF65-F5344CB8AC3E}">
        <p14:creationId xmlns:p14="http://schemas.microsoft.com/office/powerpoint/2010/main" val="3928954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SUMMARY</a:t>
            </a:r>
            <a:endParaRPr lang="en-US" dirty="0"/>
          </a:p>
        </p:txBody>
      </p:sp>
      <p:sp>
        <p:nvSpPr>
          <p:cNvPr id="3" name="Text Placeholder 2"/>
          <p:cNvSpPr>
            <a:spLocks noGrp="1"/>
          </p:cNvSpPr>
          <p:nvPr>
            <p:ph type="body" sz="quarter" idx="4294967295"/>
          </p:nvPr>
        </p:nvSpPr>
        <p:spPr>
          <a:xfrm>
            <a:off x="1524000" y="1657350"/>
            <a:ext cx="7620000" cy="3352800"/>
          </a:xfrm>
        </p:spPr>
        <p:txBody>
          <a:bodyPr/>
          <a:lstStyle/>
          <a:p>
            <a:pPr marL="514350" indent="-514350">
              <a:buClr>
                <a:schemeClr val="tx2"/>
              </a:buClr>
              <a:buFont typeface="+mj-lt"/>
              <a:buAutoNum type="arabicPeriod"/>
            </a:pPr>
            <a:r>
              <a:rPr lang="en-US" dirty="0" smtClean="0"/>
              <a:t>Focus</a:t>
            </a:r>
          </a:p>
          <a:p>
            <a:pPr marL="514350" indent="-514350">
              <a:buClr>
                <a:schemeClr val="tx2"/>
              </a:buClr>
              <a:buFont typeface="+mj-lt"/>
              <a:buAutoNum type="arabicPeriod"/>
            </a:pPr>
            <a:r>
              <a:rPr lang="en-US" dirty="0" smtClean="0"/>
              <a:t>Encourage</a:t>
            </a:r>
          </a:p>
          <a:p>
            <a:pPr marL="514350" indent="-514350">
              <a:buClr>
                <a:schemeClr val="tx2"/>
              </a:buClr>
              <a:buFont typeface="+mj-lt"/>
              <a:buAutoNum type="arabicPeriod"/>
            </a:pPr>
            <a:r>
              <a:rPr lang="en-US" dirty="0" smtClean="0"/>
              <a:t>Pray</a:t>
            </a:r>
            <a:endParaRPr lang="en-US" dirty="0"/>
          </a:p>
        </p:txBody>
      </p:sp>
      <p:grpSp>
        <p:nvGrpSpPr>
          <p:cNvPr id="5" name="Group 4"/>
          <p:cNvGrpSpPr/>
          <p:nvPr/>
        </p:nvGrpSpPr>
        <p:grpSpPr>
          <a:xfrm>
            <a:off x="266700" y="3647242"/>
            <a:ext cx="8724900" cy="677108"/>
            <a:chOff x="266700" y="3494842"/>
            <a:chExt cx="8724900" cy="677108"/>
          </a:xfrm>
        </p:grpSpPr>
        <p:sp>
          <p:nvSpPr>
            <p:cNvPr id="16" name="TextBox 15"/>
            <p:cNvSpPr txBox="1"/>
            <p:nvPr/>
          </p:nvSpPr>
          <p:spPr>
            <a:xfrm>
              <a:off x="2257915" y="3494842"/>
              <a:ext cx="1219821" cy="677108"/>
            </a:xfrm>
            <a:prstGeom prst="rect">
              <a:avLst/>
            </a:prstGeom>
            <a:noFill/>
            <a:effectLst/>
          </p:spPr>
          <p:txBody>
            <a:bodyPr wrap="none" rtlCol="0">
              <a:spAutoFit/>
            </a:bodyPr>
            <a:lstStyle/>
            <a:p>
              <a:pPr algn="ctr"/>
              <a:r>
                <a:rPr lang="en-US" sz="1900" dirty="0" smtClean="0"/>
                <a:t>YOUR</a:t>
              </a:r>
            </a:p>
            <a:p>
              <a:pPr algn="ctr"/>
              <a:r>
                <a:rPr lang="en-US" sz="1900" dirty="0" smtClean="0"/>
                <a:t>PASSION!</a:t>
              </a:r>
              <a:endParaRPr lang="en-US" sz="1900" dirty="0"/>
            </a:p>
          </p:txBody>
        </p:sp>
        <p:grpSp>
          <p:nvGrpSpPr>
            <p:cNvPr id="4" name="Group 3"/>
            <p:cNvGrpSpPr/>
            <p:nvPr/>
          </p:nvGrpSpPr>
          <p:grpSpPr>
            <a:xfrm>
              <a:off x="266700" y="3562351"/>
              <a:ext cx="8724900" cy="508246"/>
              <a:chOff x="647700" y="3638550"/>
              <a:chExt cx="7848600" cy="457200"/>
            </a:xfrm>
            <a:effectLst>
              <a:outerShdw blurRad="50800" dist="38100" dir="8100000" algn="tr" rotWithShape="0">
                <a:prstClr val="black">
                  <a:alpha val="40000"/>
                </a:prstClr>
              </a:outerShdw>
            </a:effectLst>
          </p:grpSpPr>
          <p:sp>
            <p:nvSpPr>
              <p:cNvPr id="11" name="Rounded Rectangle 10"/>
              <p:cNvSpPr/>
              <p:nvPr/>
            </p:nvSpPr>
            <p:spPr>
              <a:xfrm>
                <a:off x="6743700" y="3638550"/>
                <a:ext cx="1752600" cy="4572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solidFill>
                      <a:schemeClr val="tx1"/>
                    </a:solidFill>
                    <a:latin typeface="+mj-lt"/>
                  </a:rPr>
                  <a:t>Fruitful Action</a:t>
                </a:r>
                <a:endParaRPr lang="en-US" sz="1900" dirty="0">
                  <a:solidFill>
                    <a:schemeClr val="tx1"/>
                  </a:solidFill>
                  <a:latin typeface="+mj-lt"/>
                </a:endParaRPr>
              </a:p>
            </p:txBody>
          </p:sp>
          <p:sp>
            <p:nvSpPr>
              <p:cNvPr id="10" name="Rounded Rectangle 9"/>
              <p:cNvSpPr/>
              <p:nvPr/>
            </p:nvSpPr>
            <p:spPr>
              <a:xfrm>
                <a:off x="3695700" y="3638550"/>
                <a:ext cx="1752600" cy="4572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solidFill>
                      <a:schemeClr val="tx1"/>
                    </a:solidFill>
                    <a:latin typeface="+mj-lt"/>
                  </a:rPr>
                  <a:t>Motivation</a:t>
                </a:r>
                <a:endParaRPr lang="en-US" sz="1900" dirty="0">
                  <a:solidFill>
                    <a:schemeClr val="tx1"/>
                  </a:solidFill>
                  <a:latin typeface="+mj-lt"/>
                </a:endParaRPr>
              </a:p>
            </p:txBody>
          </p:sp>
          <p:sp>
            <p:nvSpPr>
              <p:cNvPr id="12" name="Rounded Rectangle 11"/>
              <p:cNvSpPr/>
              <p:nvPr/>
            </p:nvSpPr>
            <p:spPr>
              <a:xfrm>
                <a:off x="647700" y="3638550"/>
                <a:ext cx="1752600" cy="457200"/>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solidFill>
                      <a:schemeClr val="tx1"/>
                    </a:solidFill>
                    <a:latin typeface="+mj-lt"/>
                  </a:rPr>
                  <a:t>Intentions</a:t>
                </a:r>
                <a:endParaRPr lang="en-US" sz="1900" dirty="0">
                  <a:solidFill>
                    <a:schemeClr val="tx1"/>
                  </a:solidFill>
                  <a:latin typeface="+mj-lt"/>
                </a:endParaRPr>
              </a:p>
            </p:txBody>
          </p:sp>
          <p:cxnSp>
            <p:nvCxnSpPr>
              <p:cNvPr id="14" name="Straight Arrow Connector 13"/>
              <p:cNvCxnSpPr>
                <a:stCxn id="12" idx="3"/>
                <a:endCxn id="10" idx="1"/>
              </p:cNvCxnSpPr>
              <p:nvPr/>
            </p:nvCxnSpPr>
            <p:spPr>
              <a:xfrm>
                <a:off x="2400300" y="3867150"/>
                <a:ext cx="12954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448300" y="3867150"/>
                <a:ext cx="12954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78907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ASKING OF YOU?</a:t>
            </a:r>
            <a:endParaRPr lang="en-US" dirty="0"/>
          </a:p>
        </p:txBody>
      </p:sp>
      <p:sp>
        <p:nvSpPr>
          <p:cNvPr id="3" name="Text Placeholder 2"/>
          <p:cNvSpPr>
            <a:spLocks noGrp="1"/>
          </p:cNvSpPr>
          <p:nvPr>
            <p:ph type="body" sz="quarter" idx="4294967295"/>
          </p:nvPr>
        </p:nvSpPr>
        <p:spPr>
          <a:xfrm>
            <a:off x="647700" y="1809750"/>
            <a:ext cx="7848600" cy="3352800"/>
          </a:xfrm>
        </p:spPr>
        <p:txBody>
          <a:bodyPr>
            <a:normAutofit fontScale="85000" lnSpcReduction="10000"/>
          </a:bodyPr>
          <a:lstStyle/>
          <a:p>
            <a:pPr>
              <a:buClr>
                <a:schemeClr val="tx2"/>
              </a:buClr>
            </a:pPr>
            <a:r>
              <a:rPr lang="en-US" dirty="0" smtClean="0"/>
              <a:t>Pray!</a:t>
            </a:r>
          </a:p>
          <a:p>
            <a:pPr>
              <a:buClr>
                <a:schemeClr val="tx2"/>
              </a:buClr>
            </a:pPr>
            <a:r>
              <a:rPr lang="en-US" dirty="0" smtClean="0"/>
              <a:t>Make 5 attempts per GC in next (insert # here) weeks</a:t>
            </a:r>
          </a:p>
          <a:p>
            <a:pPr>
              <a:buClr>
                <a:schemeClr val="tx2"/>
              </a:buClr>
            </a:pPr>
            <a:r>
              <a:rPr lang="en-US" dirty="0" smtClean="0"/>
              <a:t>Share ideas on how to invite </a:t>
            </a:r>
            <a:r>
              <a:rPr lang="en-US" sz="2400" dirty="0" smtClean="0"/>
              <a:t>(see Invitation Plan)</a:t>
            </a:r>
          </a:p>
          <a:p>
            <a:pPr>
              <a:buClr>
                <a:schemeClr val="tx2"/>
              </a:buClr>
            </a:pPr>
            <a:r>
              <a:rPr lang="en-US" dirty="0" smtClean="0"/>
              <a:t>Order materials for GC if needed</a:t>
            </a:r>
          </a:p>
          <a:p>
            <a:pPr>
              <a:buClr>
                <a:schemeClr val="tx2"/>
              </a:buClr>
            </a:pPr>
            <a:r>
              <a:rPr lang="en-US" dirty="0" smtClean="0"/>
              <a:t>Encourage</a:t>
            </a:r>
          </a:p>
          <a:p>
            <a:pPr>
              <a:buClr>
                <a:schemeClr val="tx2"/>
              </a:buClr>
            </a:pPr>
            <a:r>
              <a:rPr lang="en-US" dirty="0" smtClean="0"/>
              <a:t>Update each call in database</a:t>
            </a:r>
          </a:p>
          <a:p>
            <a:pPr>
              <a:buClr>
                <a:schemeClr val="tx2"/>
              </a:buClr>
            </a:pPr>
            <a:r>
              <a:rPr lang="en-US" dirty="0" smtClean="0"/>
              <a:t>Pray!</a:t>
            </a:r>
            <a:endParaRPr lang="en-US" dirty="0"/>
          </a:p>
        </p:txBody>
      </p:sp>
    </p:spTree>
    <p:extLst>
      <p:ext uri="{BB962C8B-B14F-4D97-AF65-F5344CB8AC3E}">
        <p14:creationId xmlns:p14="http://schemas.microsoft.com/office/powerpoint/2010/main" val="267467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to="" calcmode="lin" valueType="num">
                                      <p:cBhvr>
                                        <p:cTn id="23" dur="1" fill="hold"/>
                                        <p:tgtEl>
                                          <p:spTgt spid="3">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Scale>
                                      <p:cBhvr>
                                        <p:cTn id="34"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
                                            <p:txEl>
                                              <p:pRg st="6" end="6"/>
                                            </p:txEl>
                                          </p:spTgt>
                                        </p:tgtEl>
                                        <p:attrNameLst>
                                          <p:attrName>ppt_x</p:attrName>
                                          <p:attrName>ppt_y</p:attrName>
                                        </p:attrNameLst>
                                      </p:cBhvr>
                                    </p:animMotion>
                                    <p:animEffect transition="in" filter="fade">
                                      <p:cBhvr>
                                        <p:cTn id="3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 REMINDER</a:t>
            </a:r>
            <a:endParaRPr lang="en-US" dirty="0"/>
          </a:p>
        </p:txBody>
      </p:sp>
      <p:grpSp>
        <p:nvGrpSpPr>
          <p:cNvPr id="13" name="Group 12"/>
          <p:cNvGrpSpPr/>
          <p:nvPr/>
        </p:nvGrpSpPr>
        <p:grpSpPr>
          <a:xfrm>
            <a:off x="304800" y="2190750"/>
            <a:ext cx="8458200" cy="1071265"/>
            <a:chOff x="304800" y="2190750"/>
            <a:chExt cx="8458200" cy="1071265"/>
          </a:xfrm>
        </p:grpSpPr>
        <p:sp>
          <p:nvSpPr>
            <p:cNvPr id="5" name="Rounded Rectangle 4"/>
            <p:cNvSpPr/>
            <p:nvPr/>
          </p:nvSpPr>
          <p:spPr>
            <a:xfrm>
              <a:off x="6915346" y="2190750"/>
              <a:ext cx="1847654" cy="1066800"/>
            </a:xfrm>
            <a:prstGeom prst="roundRect">
              <a:avLst/>
            </a:prstGeom>
            <a:solidFill>
              <a:schemeClr val="tx2"/>
            </a:solidFill>
            <a:ln w="38100">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mj-lt"/>
                </a:rPr>
                <a:t>ONE “ATTEMPT”</a:t>
              </a:r>
              <a:endParaRPr lang="en-US" b="1" dirty="0">
                <a:solidFill>
                  <a:schemeClr val="bg1"/>
                </a:solidFill>
                <a:latin typeface="+mj-lt"/>
              </a:endParaRPr>
            </a:p>
          </p:txBody>
        </p:sp>
        <p:sp>
          <p:nvSpPr>
            <p:cNvPr id="6" name="Rectangle 5"/>
            <p:cNvSpPr/>
            <p:nvPr/>
          </p:nvSpPr>
          <p:spPr>
            <a:xfrm>
              <a:off x="6387445" y="2546350"/>
              <a:ext cx="439918" cy="142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6387445" y="2759710"/>
              <a:ext cx="439918" cy="142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Cross 7"/>
            <p:cNvSpPr/>
            <p:nvPr/>
          </p:nvSpPr>
          <p:spPr>
            <a:xfrm>
              <a:off x="2133600" y="2647950"/>
              <a:ext cx="206604" cy="182880"/>
            </a:xfrm>
            <a:prstGeom prst="plus">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ounded Rectangle 8"/>
            <p:cNvSpPr/>
            <p:nvPr/>
          </p:nvSpPr>
          <p:spPr>
            <a:xfrm>
              <a:off x="2514599" y="2190751"/>
              <a:ext cx="1671687" cy="1066800"/>
            </a:xfrm>
            <a:prstGeom prst="roundRect">
              <a:avLst/>
            </a:prstGeom>
            <a:solidFill>
              <a:schemeClr val="accent4"/>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mj-lt"/>
                </a:rPr>
                <a:t>PHONE</a:t>
              </a:r>
              <a:endParaRPr lang="en-US" b="1" dirty="0">
                <a:solidFill>
                  <a:schemeClr val="bg1"/>
                </a:solidFill>
                <a:latin typeface="+mj-lt"/>
              </a:endParaRPr>
            </a:p>
          </p:txBody>
        </p:sp>
        <p:sp>
          <p:nvSpPr>
            <p:cNvPr id="10" name="Rounded Rectangle 9"/>
            <p:cNvSpPr/>
            <p:nvPr/>
          </p:nvSpPr>
          <p:spPr>
            <a:xfrm>
              <a:off x="304800" y="2190751"/>
              <a:ext cx="1671687" cy="1066800"/>
            </a:xfrm>
            <a:prstGeom prst="roundRect">
              <a:avLst/>
            </a:prstGeom>
            <a:solidFill>
              <a:schemeClr val="accent4"/>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mj-lt"/>
                </a:rPr>
                <a:t>TEXT</a:t>
              </a:r>
            </a:p>
          </p:txBody>
        </p:sp>
        <p:sp>
          <p:nvSpPr>
            <p:cNvPr id="11" name="Cross 10"/>
            <p:cNvSpPr/>
            <p:nvPr/>
          </p:nvSpPr>
          <p:spPr>
            <a:xfrm>
              <a:off x="4267200" y="2647950"/>
              <a:ext cx="196393" cy="182880"/>
            </a:xfrm>
            <a:prstGeom prst="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ounded Rectangle 11"/>
            <p:cNvSpPr/>
            <p:nvPr/>
          </p:nvSpPr>
          <p:spPr>
            <a:xfrm>
              <a:off x="4627775" y="2190750"/>
              <a:ext cx="1671687" cy="1066800"/>
            </a:xfrm>
            <a:prstGeom prst="roundRect">
              <a:avLst/>
            </a:prstGeom>
            <a:solidFill>
              <a:schemeClr val="accent4"/>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mj-lt"/>
                </a:rPr>
                <a:t>EMAIL</a:t>
              </a:r>
            </a:p>
          </p:txBody>
        </p:sp>
        <p:sp>
          <p:nvSpPr>
            <p:cNvPr id="3" name="TextBox 2"/>
            <p:cNvSpPr txBox="1"/>
            <p:nvPr/>
          </p:nvSpPr>
          <p:spPr>
            <a:xfrm>
              <a:off x="2667000" y="2800350"/>
              <a:ext cx="1371600" cy="461665"/>
            </a:xfrm>
            <a:prstGeom prst="rect">
              <a:avLst/>
            </a:prstGeom>
            <a:noFill/>
          </p:spPr>
          <p:txBody>
            <a:bodyPr wrap="square" rtlCol="0">
              <a:spAutoFit/>
            </a:bodyPr>
            <a:lstStyle/>
            <a:p>
              <a:pPr algn="ctr"/>
              <a:r>
                <a:rPr lang="en-US" sz="1200" dirty="0" smtClean="0">
                  <a:solidFill>
                    <a:schemeClr val="bg1"/>
                  </a:solidFill>
                </a:rPr>
                <a:t>Conversation or</a:t>
              </a:r>
            </a:p>
            <a:p>
              <a:pPr algn="ctr"/>
              <a:r>
                <a:rPr lang="en-US" sz="1200" dirty="0" smtClean="0">
                  <a:solidFill>
                    <a:schemeClr val="bg1"/>
                  </a:solidFill>
                </a:rPr>
                <a:t>Leave Message</a:t>
              </a:r>
              <a:endParaRPr lang="en-US" sz="1200" dirty="0">
                <a:solidFill>
                  <a:schemeClr val="bg1"/>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OBJECTIVES</a:t>
            </a:r>
            <a:endParaRPr lang="en-US" dirty="0"/>
          </a:p>
        </p:txBody>
      </p:sp>
      <p:sp>
        <p:nvSpPr>
          <p:cNvPr id="3" name="Text Placeholder 2"/>
          <p:cNvSpPr>
            <a:spLocks noGrp="1"/>
          </p:cNvSpPr>
          <p:nvPr>
            <p:ph type="body" sz="quarter" idx="4294967295"/>
          </p:nvPr>
        </p:nvSpPr>
        <p:spPr>
          <a:xfrm>
            <a:off x="1524000" y="1809750"/>
            <a:ext cx="7239000" cy="3352800"/>
          </a:xfrm>
        </p:spPr>
        <p:txBody>
          <a:bodyPr/>
          <a:lstStyle/>
          <a:p>
            <a:pPr>
              <a:buClr>
                <a:schemeClr val="tx2"/>
              </a:buClr>
            </a:pPr>
            <a:r>
              <a:rPr lang="en-US" dirty="0" smtClean="0"/>
              <a:t>Encourage</a:t>
            </a:r>
          </a:p>
          <a:p>
            <a:pPr>
              <a:buClr>
                <a:schemeClr val="tx2"/>
              </a:buClr>
            </a:pPr>
            <a:r>
              <a:rPr lang="en-US" dirty="0" smtClean="0"/>
              <a:t>Provide Help</a:t>
            </a:r>
          </a:p>
          <a:p>
            <a:pPr>
              <a:buClr>
                <a:schemeClr val="tx2"/>
              </a:buClr>
            </a:pPr>
            <a:r>
              <a:rPr lang="en-US" dirty="0" smtClean="0"/>
              <a:t>Provide Ideas for Inviting</a:t>
            </a:r>
          </a:p>
          <a:p>
            <a:pPr>
              <a:buClr>
                <a:schemeClr val="tx2"/>
              </a:buClr>
            </a:pPr>
            <a:r>
              <a:rPr lang="en-US" dirty="0" smtClean="0"/>
              <a:t>Record Information</a:t>
            </a:r>
            <a:endParaRPr lang="en-US" dirty="0"/>
          </a:p>
        </p:txBody>
      </p:sp>
    </p:spTree>
    <p:extLst>
      <p:ext uri="{BB962C8B-B14F-4D97-AF65-F5344CB8AC3E}">
        <p14:creationId xmlns:p14="http://schemas.microsoft.com/office/powerpoint/2010/main" val="1690474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THE CALL TIPS</a:t>
            </a:r>
            <a:endParaRPr lang="en-US" dirty="0"/>
          </a:p>
        </p:txBody>
      </p:sp>
      <p:sp>
        <p:nvSpPr>
          <p:cNvPr id="3" name="Text Placeholder 2"/>
          <p:cNvSpPr>
            <a:spLocks noGrp="1"/>
          </p:cNvSpPr>
          <p:nvPr>
            <p:ph type="body" sz="quarter" idx="4294967295"/>
          </p:nvPr>
        </p:nvSpPr>
        <p:spPr>
          <a:xfrm>
            <a:off x="914400" y="1733550"/>
            <a:ext cx="7620000" cy="3352800"/>
          </a:xfrm>
        </p:spPr>
        <p:txBody>
          <a:bodyPr>
            <a:normAutofit lnSpcReduction="10000"/>
          </a:bodyPr>
          <a:lstStyle/>
          <a:p>
            <a:pPr>
              <a:buClr>
                <a:schemeClr val="tx2"/>
              </a:buClr>
            </a:pPr>
            <a:r>
              <a:rPr lang="en-US" dirty="0" smtClean="0"/>
              <a:t>Pray!</a:t>
            </a:r>
          </a:p>
          <a:p>
            <a:pPr>
              <a:buClr>
                <a:schemeClr val="tx2"/>
              </a:buClr>
            </a:pPr>
            <a:r>
              <a:rPr lang="en-US" dirty="0" smtClean="0"/>
              <a:t>Reference Available </a:t>
            </a:r>
            <a:r>
              <a:rPr lang="en-US" dirty="0"/>
              <a:t>I</a:t>
            </a:r>
            <a:r>
              <a:rPr lang="en-US" dirty="0" smtClean="0"/>
              <a:t>nformation</a:t>
            </a:r>
          </a:p>
          <a:p>
            <a:pPr>
              <a:buClr>
                <a:schemeClr val="tx2"/>
              </a:buClr>
            </a:pPr>
            <a:r>
              <a:rPr lang="en-US" dirty="0" smtClean="0"/>
              <a:t>Review Scripts (call and message)</a:t>
            </a:r>
          </a:p>
          <a:p>
            <a:pPr>
              <a:buClr>
                <a:schemeClr val="tx2"/>
              </a:buClr>
            </a:pPr>
            <a:r>
              <a:rPr lang="en-US" dirty="0" smtClean="0"/>
              <a:t>Before Dialing Review Person’s Information</a:t>
            </a:r>
          </a:p>
          <a:p>
            <a:pPr>
              <a:buClr>
                <a:schemeClr val="tx2"/>
              </a:buClr>
            </a:pPr>
            <a:r>
              <a:rPr lang="en-US" dirty="0" smtClean="0"/>
              <a:t>Identify Best Number to Contact</a:t>
            </a:r>
          </a:p>
          <a:p>
            <a:pPr>
              <a:buClr>
                <a:schemeClr val="tx2"/>
              </a:buClr>
            </a:pPr>
            <a:r>
              <a:rPr lang="en-US" dirty="0" smtClean="0"/>
              <a:t>Pray</a:t>
            </a:r>
            <a:endParaRPr lang="en-US" dirty="0"/>
          </a:p>
        </p:txBody>
      </p:sp>
    </p:spTree>
    <p:extLst>
      <p:ext uri="{BB962C8B-B14F-4D97-AF65-F5344CB8AC3E}">
        <p14:creationId xmlns:p14="http://schemas.microsoft.com/office/powerpoint/2010/main" val="337677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Scale>
                                      <p:cBhvr>
                                        <p:cTn id="20"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3">
                                            <p:txEl>
                                              <p:pRg st="2" end="2"/>
                                            </p:txEl>
                                          </p:spTgt>
                                        </p:tgtEl>
                                        <p:attrNameLst>
                                          <p:attrName>ppt_x</p:attrName>
                                          <p:attrName>ppt_y</p:attrName>
                                        </p:attrNameLst>
                                      </p:cBhvr>
                                    </p:animMotion>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Scale>
                                      <p:cBhvr>
                                        <p:cTn id="27"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xEl>
                                              <p:pRg st="3" end="3"/>
                                            </p:txEl>
                                          </p:spTgt>
                                        </p:tgtEl>
                                        <p:attrNameLst>
                                          <p:attrName>ppt_x</p:attrName>
                                          <p:attrName>ppt_y</p:attrName>
                                        </p:attrNameLst>
                                      </p:cBhvr>
                                    </p:animMotion>
                                    <p:animEffect transition="in" filter="fade">
                                      <p:cBhvr>
                                        <p:cTn id="29" dur="1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heckerboard(across)">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New FL (Blue)">
      <a:dk1>
        <a:srgbClr val="000000"/>
      </a:dk1>
      <a:lt1>
        <a:sysClr val="window" lastClr="FFFFFF"/>
      </a:lt1>
      <a:dk2>
        <a:srgbClr val="77B6C9"/>
      </a:dk2>
      <a:lt2>
        <a:srgbClr val="FFFFFF"/>
      </a:lt2>
      <a:accent1>
        <a:srgbClr val="99C9D7"/>
      </a:accent1>
      <a:accent2>
        <a:srgbClr val="77B6C9"/>
      </a:accent2>
      <a:accent3>
        <a:srgbClr val="77B6C9"/>
      </a:accent3>
      <a:accent4>
        <a:srgbClr val="6F6F6F"/>
      </a:accent4>
      <a:accent5>
        <a:srgbClr val="898D8D"/>
      </a:accent5>
      <a:accent6>
        <a:srgbClr val="A7ABAA"/>
      </a:accent6>
      <a:hlink>
        <a:srgbClr val="77B6C9"/>
      </a:hlink>
      <a:folHlink>
        <a:srgbClr val="99C9D7"/>
      </a:folHlink>
    </a:clrScheme>
    <a:fontScheme name="FL Calibri">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6390</TotalTime>
  <Words>1767</Words>
  <Application>Microsoft Office PowerPoint</Application>
  <PresentationFormat>On-screen Show (16:9)</PresentationFormat>
  <Paragraphs>236</Paragraphs>
  <Slides>22</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PRE &amp; POST ASSIGNMENT</vt:lpstr>
      <vt:lpstr>PowerPoint Presentation</vt:lpstr>
      <vt:lpstr>INTRODUCTION</vt:lpstr>
      <vt:lpstr>WHY DO WE COACH GC’s?</vt:lpstr>
      <vt:lpstr>VISION SUMMARY</vt:lpstr>
      <vt:lpstr>WHAT ARE WE ASKING OF YOU?</vt:lpstr>
      <vt:lpstr>ATTEMPT REMINDER</vt:lpstr>
      <vt:lpstr>CALL OBJECTIVES</vt:lpstr>
      <vt:lpstr>BEFORE THE CALL TIPS</vt:lpstr>
      <vt:lpstr>DURING THE CALL TIPS (IF THEY ANSWER)</vt:lpstr>
      <vt:lpstr>AFTER THE CALL TIPS</vt:lpstr>
      <vt:lpstr>ACTIVITY: PICK TIPS</vt:lpstr>
      <vt:lpstr>GROUP ACTIVITY: CONVERSATION REVIEW</vt:lpstr>
      <vt:lpstr>ACTIVITY: SCRIPT PRACTICE</vt:lpstr>
      <vt:lpstr>ACTIVITY: LEAVE AN EFFECTIVE MESSAGE</vt:lpstr>
      <vt:lpstr>EMAIL FOLLOW-UP AFTER LEAVING MESSAGE</vt:lpstr>
      <vt:lpstr>SOCIAL MEDIA TIPS FOR GC’s</vt:lpstr>
      <vt:lpstr>WTR INVITATIONAL RESOURCES</vt:lpstr>
      <vt:lpstr>COACHING CONVERSATION CHALLENGES</vt:lpstr>
      <vt:lpstr>TEAM DATABASE REVIEW</vt:lpstr>
      <vt:lpstr>PowerPoint Presentation</vt:lpstr>
      <vt:lpstr>PowerPoint Presentation</vt:lpstr>
    </vt:vector>
  </TitlesOfParts>
  <Company>FamilyLife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Hartman</dc:creator>
  <cp:lastModifiedBy>Eric Graefen</cp:lastModifiedBy>
  <cp:revision>86</cp:revision>
  <dcterms:created xsi:type="dcterms:W3CDTF">2016-01-08T21:41:49Z</dcterms:created>
  <dcterms:modified xsi:type="dcterms:W3CDTF">2019-09-09T20:00:53Z</dcterms:modified>
</cp:coreProperties>
</file>